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3" r:id="rId3"/>
    <p:sldId id="260" r:id="rId4"/>
    <p:sldId id="261" r:id="rId5"/>
    <p:sldId id="264" r:id="rId6"/>
    <p:sldId id="265" r:id="rId7"/>
    <p:sldId id="266" r:id="rId8"/>
    <p:sldId id="267" r:id="rId9"/>
    <p:sldId id="268" r:id="rId10"/>
    <p:sldId id="269" r:id="rId11"/>
    <p:sldId id="270" r:id="rId12"/>
    <p:sldId id="271" r:id="rId13"/>
    <p:sldId id="272" r:id="rId14"/>
  </p:sldIdLst>
  <p:sldSz cx="9144000" cy="22860000"/>
  <p:notesSz cx="6858000" cy="9144000"/>
  <p:defaultTextStyle>
    <a:defPPr>
      <a:defRPr lang="en-US"/>
    </a:defPPr>
    <a:lvl1pPr marL="0" algn="l" defTabSz="600852" rtl="0" eaLnBrk="1" latinLnBrk="0" hangingPunct="1">
      <a:defRPr sz="2400" kern="1200">
        <a:solidFill>
          <a:schemeClr val="tx1"/>
        </a:solidFill>
        <a:latin typeface="+mn-lt"/>
        <a:ea typeface="+mn-ea"/>
        <a:cs typeface="+mn-cs"/>
      </a:defRPr>
    </a:lvl1pPr>
    <a:lvl2pPr marL="600852" algn="l" defTabSz="600852" rtl="0" eaLnBrk="1" latinLnBrk="0" hangingPunct="1">
      <a:defRPr sz="2400" kern="1200">
        <a:solidFill>
          <a:schemeClr val="tx1"/>
        </a:solidFill>
        <a:latin typeface="+mn-lt"/>
        <a:ea typeface="+mn-ea"/>
        <a:cs typeface="+mn-cs"/>
      </a:defRPr>
    </a:lvl2pPr>
    <a:lvl3pPr marL="1201704" algn="l" defTabSz="600852" rtl="0" eaLnBrk="1" latinLnBrk="0" hangingPunct="1">
      <a:defRPr sz="2400" kern="1200">
        <a:solidFill>
          <a:schemeClr val="tx1"/>
        </a:solidFill>
        <a:latin typeface="+mn-lt"/>
        <a:ea typeface="+mn-ea"/>
        <a:cs typeface="+mn-cs"/>
      </a:defRPr>
    </a:lvl3pPr>
    <a:lvl4pPr marL="1802557" algn="l" defTabSz="600852" rtl="0" eaLnBrk="1" latinLnBrk="0" hangingPunct="1">
      <a:defRPr sz="2400" kern="1200">
        <a:solidFill>
          <a:schemeClr val="tx1"/>
        </a:solidFill>
        <a:latin typeface="+mn-lt"/>
        <a:ea typeface="+mn-ea"/>
        <a:cs typeface="+mn-cs"/>
      </a:defRPr>
    </a:lvl4pPr>
    <a:lvl5pPr marL="2403409" algn="l" defTabSz="600852" rtl="0" eaLnBrk="1" latinLnBrk="0" hangingPunct="1">
      <a:defRPr sz="2400" kern="1200">
        <a:solidFill>
          <a:schemeClr val="tx1"/>
        </a:solidFill>
        <a:latin typeface="+mn-lt"/>
        <a:ea typeface="+mn-ea"/>
        <a:cs typeface="+mn-cs"/>
      </a:defRPr>
    </a:lvl5pPr>
    <a:lvl6pPr marL="3004261" algn="l" defTabSz="600852" rtl="0" eaLnBrk="1" latinLnBrk="0" hangingPunct="1">
      <a:defRPr sz="2400" kern="1200">
        <a:solidFill>
          <a:schemeClr val="tx1"/>
        </a:solidFill>
        <a:latin typeface="+mn-lt"/>
        <a:ea typeface="+mn-ea"/>
        <a:cs typeface="+mn-cs"/>
      </a:defRPr>
    </a:lvl6pPr>
    <a:lvl7pPr marL="3605113" algn="l" defTabSz="600852" rtl="0" eaLnBrk="1" latinLnBrk="0" hangingPunct="1">
      <a:defRPr sz="2400" kern="1200">
        <a:solidFill>
          <a:schemeClr val="tx1"/>
        </a:solidFill>
        <a:latin typeface="+mn-lt"/>
        <a:ea typeface="+mn-ea"/>
        <a:cs typeface="+mn-cs"/>
      </a:defRPr>
    </a:lvl7pPr>
    <a:lvl8pPr marL="4205966" algn="l" defTabSz="600852" rtl="0" eaLnBrk="1" latinLnBrk="0" hangingPunct="1">
      <a:defRPr sz="2400" kern="1200">
        <a:solidFill>
          <a:schemeClr val="tx1"/>
        </a:solidFill>
        <a:latin typeface="+mn-lt"/>
        <a:ea typeface="+mn-ea"/>
        <a:cs typeface="+mn-cs"/>
      </a:defRPr>
    </a:lvl8pPr>
    <a:lvl9pPr marL="4806818" algn="l" defTabSz="600852"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358040"/>
    <a:srgbClr val="7C8C82"/>
    <a:srgbClr val="528222"/>
    <a:srgbClr val="929292"/>
    <a:srgbClr val="858585"/>
    <a:srgbClr val="FEC209"/>
    <a:srgbClr val="BFBDBD"/>
    <a:srgbClr val="BAB9B9"/>
    <a:srgbClr val="E13F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63" d="100"/>
          <a:sy n="63" d="100"/>
        </p:scale>
        <p:origin x="-1312" y="4576"/>
      </p:cViewPr>
      <p:guideLst>
        <p:guide orient="horz" pos="720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F40976-BD04-AB4A-8783-8A42775C9F83}" type="datetimeFigureOut">
              <a:rPr lang="en-US" smtClean="0"/>
              <a:t>11/2/15</a:t>
            </a:fld>
            <a:endParaRPr lang="en-US"/>
          </a:p>
        </p:txBody>
      </p:sp>
      <p:sp>
        <p:nvSpPr>
          <p:cNvPr id="4" name="Slide Image Placeholder 3"/>
          <p:cNvSpPr>
            <a:spLocks noGrp="1" noRot="1" noChangeAspect="1"/>
          </p:cNvSpPr>
          <p:nvPr>
            <p:ph type="sldImg" idx="2"/>
          </p:nvPr>
        </p:nvSpPr>
        <p:spPr>
          <a:xfrm>
            <a:off x="2743200" y="685800"/>
            <a:ext cx="13716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25A968-5C2F-2549-9B4E-BB2F14BFCD28}" type="slidenum">
              <a:rPr lang="en-US" smtClean="0"/>
              <a:t>‹#›</a:t>
            </a:fld>
            <a:endParaRPr lang="en-US"/>
          </a:p>
        </p:txBody>
      </p:sp>
    </p:spTree>
    <p:extLst>
      <p:ext uri="{BB962C8B-B14F-4D97-AF65-F5344CB8AC3E}">
        <p14:creationId xmlns:p14="http://schemas.microsoft.com/office/powerpoint/2010/main" val="1491109586"/>
      </p:ext>
    </p:extLst>
  </p:cSld>
  <p:clrMap bg1="lt1" tx1="dk1" bg2="lt2" tx2="dk2" accent1="accent1" accent2="accent2" accent3="accent3" accent4="accent4" accent5="accent5" accent6="accent6" hlink="hlink" folHlink="folHlink"/>
  <p:notesStyle>
    <a:lvl1pPr marL="0" algn="l" defTabSz="600852" rtl="0" eaLnBrk="1" latinLnBrk="0" hangingPunct="1">
      <a:defRPr sz="1600" kern="1200">
        <a:solidFill>
          <a:schemeClr val="tx1"/>
        </a:solidFill>
        <a:latin typeface="+mn-lt"/>
        <a:ea typeface="+mn-ea"/>
        <a:cs typeface="+mn-cs"/>
      </a:defRPr>
    </a:lvl1pPr>
    <a:lvl2pPr marL="600852" algn="l" defTabSz="600852" rtl="0" eaLnBrk="1" latinLnBrk="0" hangingPunct="1">
      <a:defRPr sz="1600" kern="1200">
        <a:solidFill>
          <a:schemeClr val="tx1"/>
        </a:solidFill>
        <a:latin typeface="+mn-lt"/>
        <a:ea typeface="+mn-ea"/>
        <a:cs typeface="+mn-cs"/>
      </a:defRPr>
    </a:lvl2pPr>
    <a:lvl3pPr marL="1201704" algn="l" defTabSz="600852" rtl="0" eaLnBrk="1" latinLnBrk="0" hangingPunct="1">
      <a:defRPr sz="1600" kern="1200">
        <a:solidFill>
          <a:schemeClr val="tx1"/>
        </a:solidFill>
        <a:latin typeface="+mn-lt"/>
        <a:ea typeface="+mn-ea"/>
        <a:cs typeface="+mn-cs"/>
      </a:defRPr>
    </a:lvl3pPr>
    <a:lvl4pPr marL="1802557" algn="l" defTabSz="600852" rtl="0" eaLnBrk="1" latinLnBrk="0" hangingPunct="1">
      <a:defRPr sz="1600" kern="1200">
        <a:solidFill>
          <a:schemeClr val="tx1"/>
        </a:solidFill>
        <a:latin typeface="+mn-lt"/>
        <a:ea typeface="+mn-ea"/>
        <a:cs typeface="+mn-cs"/>
      </a:defRPr>
    </a:lvl4pPr>
    <a:lvl5pPr marL="2403409" algn="l" defTabSz="600852" rtl="0" eaLnBrk="1" latinLnBrk="0" hangingPunct="1">
      <a:defRPr sz="1600" kern="1200">
        <a:solidFill>
          <a:schemeClr val="tx1"/>
        </a:solidFill>
        <a:latin typeface="+mn-lt"/>
        <a:ea typeface="+mn-ea"/>
        <a:cs typeface="+mn-cs"/>
      </a:defRPr>
    </a:lvl5pPr>
    <a:lvl6pPr marL="3004261" algn="l" defTabSz="600852" rtl="0" eaLnBrk="1" latinLnBrk="0" hangingPunct="1">
      <a:defRPr sz="1600" kern="1200">
        <a:solidFill>
          <a:schemeClr val="tx1"/>
        </a:solidFill>
        <a:latin typeface="+mn-lt"/>
        <a:ea typeface="+mn-ea"/>
        <a:cs typeface="+mn-cs"/>
      </a:defRPr>
    </a:lvl6pPr>
    <a:lvl7pPr marL="3605113" algn="l" defTabSz="600852" rtl="0" eaLnBrk="1" latinLnBrk="0" hangingPunct="1">
      <a:defRPr sz="1600" kern="1200">
        <a:solidFill>
          <a:schemeClr val="tx1"/>
        </a:solidFill>
        <a:latin typeface="+mn-lt"/>
        <a:ea typeface="+mn-ea"/>
        <a:cs typeface="+mn-cs"/>
      </a:defRPr>
    </a:lvl7pPr>
    <a:lvl8pPr marL="4205966" algn="l" defTabSz="600852" rtl="0" eaLnBrk="1" latinLnBrk="0" hangingPunct="1">
      <a:defRPr sz="1600" kern="1200">
        <a:solidFill>
          <a:schemeClr val="tx1"/>
        </a:solidFill>
        <a:latin typeface="+mn-lt"/>
        <a:ea typeface="+mn-ea"/>
        <a:cs typeface="+mn-cs"/>
      </a:defRPr>
    </a:lvl8pPr>
    <a:lvl9pPr marL="4806818" algn="l" defTabSz="6008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085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D25A968-5C2F-2549-9B4E-BB2F14BFCD28}" type="slidenum">
              <a:rPr lang="en-US" smtClean="0"/>
              <a:t>11</a:t>
            </a:fld>
            <a:endParaRPr lang="en-US"/>
          </a:p>
        </p:txBody>
      </p:sp>
    </p:spTree>
    <p:extLst>
      <p:ext uri="{BB962C8B-B14F-4D97-AF65-F5344CB8AC3E}">
        <p14:creationId xmlns:p14="http://schemas.microsoft.com/office/powerpoint/2010/main" val="4098930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5A968-5C2F-2549-9B4E-BB2F14BFCD28}" type="slidenum">
              <a:rPr lang="en-US" smtClean="0"/>
              <a:t>13</a:t>
            </a:fld>
            <a:endParaRPr lang="en-US"/>
          </a:p>
        </p:txBody>
      </p:sp>
    </p:spTree>
    <p:extLst>
      <p:ext uri="{BB962C8B-B14F-4D97-AF65-F5344CB8AC3E}">
        <p14:creationId xmlns:p14="http://schemas.microsoft.com/office/powerpoint/2010/main" val="520027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101422"/>
            <a:ext cx="7772400" cy="4900083"/>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12954000"/>
            <a:ext cx="6400800" cy="5842000"/>
          </a:xfrm>
        </p:spPr>
        <p:txBody>
          <a:bodyPr/>
          <a:lstStyle>
            <a:lvl1pPr marL="0" indent="0" algn="ctr">
              <a:buNone/>
              <a:defRPr>
                <a:solidFill>
                  <a:schemeClr val="tx1">
                    <a:tint val="75000"/>
                  </a:schemeClr>
                </a:solidFill>
              </a:defRPr>
            </a:lvl1pPr>
            <a:lvl2pPr marL="600852" indent="0" algn="ctr">
              <a:buNone/>
              <a:defRPr>
                <a:solidFill>
                  <a:schemeClr val="tx1">
                    <a:tint val="75000"/>
                  </a:schemeClr>
                </a:solidFill>
              </a:defRPr>
            </a:lvl2pPr>
            <a:lvl3pPr marL="1201704" indent="0" algn="ctr">
              <a:buNone/>
              <a:defRPr>
                <a:solidFill>
                  <a:schemeClr val="tx1">
                    <a:tint val="75000"/>
                  </a:schemeClr>
                </a:solidFill>
              </a:defRPr>
            </a:lvl3pPr>
            <a:lvl4pPr marL="1802557" indent="0" algn="ctr">
              <a:buNone/>
              <a:defRPr>
                <a:solidFill>
                  <a:schemeClr val="tx1">
                    <a:tint val="75000"/>
                  </a:schemeClr>
                </a:solidFill>
              </a:defRPr>
            </a:lvl4pPr>
            <a:lvl5pPr marL="2403409" indent="0" algn="ctr">
              <a:buNone/>
              <a:defRPr>
                <a:solidFill>
                  <a:schemeClr val="tx1">
                    <a:tint val="75000"/>
                  </a:schemeClr>
                </a:solidFill>
              </a:defRPr>
            </a:lvl5pPr>
            <a:lvl6pPr marL="3004261" indent="0" algn="ctr">
              <a:buNone/>
              <a:defRPr>
                <a:solidFill>
                  <a:schemeClr val="tx1">
                    <a:tint val="75000"/>
                  </a:schemeClr>
                </a:solidFill>
              </a:defRPr>
            </a:lvl6pPr>
            <a:lvl7pPr marL="3605113" indent="0" algn="ctr">
              <a:buNone/>
              <a:defRPr>
                <a:solidFill>
                  <a:schemeClr val="tx1">
                    <a:tint val="75000"/>
                  </a:schemeClr>
                </a:solidFill>
              </a:defRPr>
            </a:lvl7pPr>
            <a:lvl8pPr marL="4205966" indent="0" algn="ctr">
              <a:buNone/>
              <a:defRPr>
                <a:solidFill>
                  <a:schemeClr val="tx1">
                    <a:tint val="75000"/>
                  </a:schemeClr>
                </a:solidFill>
              </a:defRPr>
            </a:lvl8pPr>
            <a:lvl9pPr marL="480681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4EA6DF-0BB0-3743-85FA-2EC3752E626E}"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4174296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4EA6DF-0BB0-3743-85FA-2EC3752E626E}"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1555085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5465"/>
            <a:ext cx="2057400" cy="1950508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5465"/>
            <a:ext cx="6019800" cy="1950508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4EA6DF-0BB0-3743-85FA-2EC3752E626E}"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313208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4EA6DF-0BB0-3743-85FA-2EC3752E626E}"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116997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14689668"/>
            <a:ext cx="7772400" cy="4540250"/>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9689047"/>
            <a:ext cx="7772400" cy="5000623"/>
          </a:xfrm>
        </p:spPr>
        <p:txBody>
          <a:bodyPr anchor="b"/>
          <a:lstStyle>
            <a:lvl1pPr marL="0" indent="0">
              <a:buNone/>
              <a:defRPr sz="2600">
                <a:solidFill>
                  <a:schemeClr val="tx1">
                    <a:tint val="75000"/>
                  </a:schemeClr>
                </a:solidFill>
              </a:defRPr>
            </a:lvl1pPr>
            <a:lvl2pPr marL="600852" indent="0">
              <a:buNone/>
              <a:defRPr sz="2400">
                <a:solidFill>
                  <a:schemeClr val="tx1">
                    <a:tint val="75000"/>
                  </a:schemeClr>
                </a:solidFill>
              </a:defRPr>
            </a:lvl2pPr>
            <a:lvl3pPr marL="1201704" indent="0">
              <a:buNone/>
              <a:defRPr sz="2100">
                <a:solidFill>
                  <a:schemeClr val="tx1">
                    <a:tint val="75000"/>
                  </a:schemeClr>
                </a:solidFill>
              </a:defRPr>
            </a:lvl3pPr>
            <a:lvl4pPr marL="1802557" indent="0">
              <a:buNone/>
              <a:defRPr sz="1800">
                <a:solidFill>
                  <a:schemeClr val="tx1">
                    <a:tint val="75000"/>
                  </a:schemeClr>
                </a:solidFill>
              </a:defRPr>
            </a:lvl4pPr>
            <a:lvl5pPr marL="2403409" indent="0">
              <a:buNone/>
              <a:defRPr sz="1800">
                <a:solidFill>
                  <a:schemeClr val="tx1">
                    <a:tint val="75000"/>
                  </a:schemeClr>
                </a:solidFill>
              </a:defRPr>
            </a:lvl5pPr>
            <a:lvl6pPr marL="3004261" indent="0">
              <a:buNone/>
              <a:defRPr sz="1800">
                <a:solidFill>
                  <a:schemeClr val="tx1">
                    <a:tint val="75000"/>
                  </a:schemeClr>
                </a:solidFill>
              </a:defRPr>
            </a:lvl6pPr>
            <a:lvl7pPr marL="3605113" indent="0">
              <a:buNone/>
              <a:defRPr sz="1800">
                <a:solidFill>
                  <a:schemeClr val="tx1">
                    <a:tint val="75000"/>
                  </a:schemeClr>
                </a:solidFill>
              </a:defRPr>
            </a:lvl7pPr>
            <a:lvl8pPr marL="4205966" indent="0">
              <a:buNone/>
              <a:defRPr sz="1800">
                <a:solidFill>
                  <a:schemeClr val="tx1">
                    <a:tint val="75000"/>
                  </a:schemeClr>
                </a:solidFill>
              </a:defRPr>
            </a:lvl8pPr>
            <a:lvl9pPr marL="4806818" indent="0">
              <a:buNone/>
              <a:defRPr sz="1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4EA6DF-0BB0-3743-85FA-2EC3752E626E}"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102993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5334005"/>
            <a:ext cx="4038600" cy="15086543"/>
          </a:xfrm>
        </p:spPr>
        <p:txBody>
          <a:bodyPr/>
          <a:lstStyle>
            <a:lvl1pPr>
              <a:defRPr sz="3700"/>
            </a:lvl1pPr>
            <a:lvl2pPr>
              <a:defRPr sz="3200"/>
            </a:lvl2pPr>
            <a:lvl3pPr>
              <a:defRPr sz="26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5334005"/>
            <a:ext cx="4038600" cy="15086543"/>
          </a:xfrm>
        </p:spPr>
        <p:txBody>
          <a:bodyPr/>
          <a:lstStyle>
            <a:lvl1pPr>
              <a:defRPr sz="3700"/>
            </a:lvl1pPr>
            <a:lvl2pPr>
              <a:defRPr sz="3200"/>
            </a:lvl2pPr>
            <a:lvl3pPr>
              <a:defRPr sz="26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4EA6DF-0BB0-3743-85FA-2EC3752E626E}"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58368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5117042"/>
            <a:ext cx="4040188" cy="2132540"/>
          </a:xfrm>
        </p:spPr>
        <p:txBody>
          <a:bodyPr anchor="b"/>
          <a:lstStyle>
            <a:lvl1pPr marL="0" indent="0">
              <a:buNone/>
              <a:defRPr sz="3200" b="1"/>
            </a:lvl1pPr>
            <a:lvl2pPr marL="600852" indent="0">
              <a:buNone/>
              <a:defRPr sz="2600" b="1"/>
            </a:lvl2pPr>
            <a:lvl3pPr marL="1201704" indent="0">
              <a:buNone/>
              <a:defRPr sz="2400" b="1"/>
            </a:lvl3pPr>
            <a:lvl4pPr marL="1802557" indent="0">
              <a:buNone/>
              <a:defRPr sz="2100" b="1"/>
            </a:lvl4pPr>
            <a:lvl5pPr marL="2403409" indent="0">
              <a:buNone/>
              <a:defRPr sz="2100" b="1"/>
            </a:lvl5pPr>
            <a:lvl6pPr marL="3004261" indent="0">
              <a:buNone/>
              <a:defRPr sz="2100" b="1"/>
            </a:lvl6pPr>
            <a:lvl7pPr marL="3605113" indent="0">
              <a:buNone/>
              <a:defRPr sz="2100" b="1"/>
            </a:lvl7pPr>
            <a:lvl8pPr marL="4205966" indent="0">
              <a:buNone/>
              <a:defRPr sz="2100" b="1"/>
            </a:lvl8pPr>
            <a:lvl9pPr marL="4806818"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457201" y="7249583"/>
            <a:ext cx="4040188" cy="13170960"/>
          </a:xfrm>
        </p:spPr>
        <p:txBody>
          <a:bodyPr/>
          <a:lstStyle>
            <a:lvl1pPr>
              <a:defRPr sz="32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5117042"/>
            <a:ext cx="4041775" cy="2132540"/>
          </a:xfrm>
        </p:spPr>
        <p:txBody>
          <a:bodyPr anchor="b"/>
          <a:lstStyle>
            <a:lvl1pPr marL="0" indent="0">
              <a:buNone/>
              <a:defRPr sz="3200" b="1"/>
            </a:lvl1pPr>
            <a:lvl2pPr marL="600852" indent="0">
              <a:buNone/>
              <a:defRPr sz="2600" b="1"/>
            </a:lvl2pPr>
            <a:lvl3pPr marL="1201704" indent="0">
              <a:buNone/>
              <a:defRPr sz="2400" b="1"/>
            </a:lvl3pPr>
            <a:lvl4pPr marL="1802557" indent="0">
              <a:buNone/>
              <a:defRPr sz="2100" b="1"/>
            </a:lvl4pPr>
            <a:lvl5pPr marL="2403409" indent="0">
              <a:buNone/>
              <a:defRPr sz="2100" b="1"/>
            </a:lvl5pPr>
            <a:lvl6pPr marL="3004261" indent="0">
              <a:buNone/>
              <a:defRPr sz="2100" b="1"/>
            </a:lvl6pPr>
            <a:lvl7pPr marL="3605113" indent="0">
              <a:buNone/>
              <a:defRPr sz="2100" b="1"/>
            </a:lvl7pPr>
            <a:lvl8pPr marL="4205966" indent="0">
              <a:buNone/>
              <a:defRPr sz="2100" b="1"/>
            </a:lvl8pPr>
            <a:lvl9pPr marL="4806818"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4645029" y="7249583"/>
            <a:ext cx="4041775" cy="13170960"/>
          </a:xfrm>
        </p:spPr>
        <p:txBody>
          <a:bodyPr/>
          <a:lstStyle>
            <a:lvl1pPr>
              <a:defRPr sz="32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4EA6DF-0BB0-3743-85FA-2EC3752E626E}" type="datetimeFigureOut">
              <a:rPr lang="en-US" smtClean="0"/>
              <a:t>11/2/15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336111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4EA6DF-0BB0-3743-85FA-2EC3752E626E}" type="datetimeFigureOut">
              <a:rPr lang="en-US" smtClean="0"/>
              <a:t>11/2/15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74486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4EA6DF-0BB0-3743-85FA-2EC3752E626E}" type="datetimeFigureOut">
              <a:rPr lang="en-US" smtClean="0"/>
              <a:t>11/2/15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246602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910168"/>
            <a:ext cx="3008314" cy="3873500"/>
          </a:xfrm>
        </p:spPr>
        <p:txBody>
          <a:bodyPr anchor="b"/>
          <a:lstStyle>
            <a:lvl1pPr algn="l">
              <a:defRPr sz="2600" b="1"/>
            </a:lvl1pPr>
          </a:lstStyle>
          <a:p>
            <a:r>
              <a:rPr lang="en-US" smtClean="0"/>
              <a:t>Click to edit Master title style</a:t>
            </a:r>
            <a:endParaRPr lang="en-US"/>
          </a:p>
        </p:txBody>
      </p:sp>
      <p:sp>
        <p:nvSpPr>
          <p:cNvPr id="3" name="Content Placeholder 2"/>
          <p:cNvSpPr>
            <a:spLocks noGrp="1"/>
          </p:cNvSpPr>
          <p:nvPr>
            <p:ph idx="1"/>
          </p:nvPr>
        </p:nvSpPr>
        <p:spPr>
          <a:xfrm>
            <a:off x="3575054" y="910173"/>
            <a:ext cx="5111751" cy="19510378"/>
          </a:xfrm>
        </p:spPr>
        <p:txBody>
          <a:bodyPr/>
          <a:lstStyle>
            <a:lvl1pPr>
              <a:defRPr sz="4200"/>
            </a:lvl1pPr>
            <a:lvl2pPr>
              <a:defRPr sz="3700"/>
            </a:lvl2pPr>
            <a:lvl3pPr>
              <a:defRPr sz="32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4783673"/>
            <a:ext cx="3008314" cy="15636878"/>
          </a:xfrm>
        </p:spPr>
        <p:txBody>
          <a:bodyPr/>
          <a:lstStyle>
            <a:lvl1pPr marL="0" indent="0">
              <a:buNone/>
              <a:defRPr sz="1800"/>
            </a:lvl1pPr>
            <a:lvl2pPr marL="600852" indent="0">
              <a:buNone/>
              <a:defRPr sz="1600"/>
            </a:lvl2pPr>
            <a:lvl3pPr marL="1201704" indent="0">
              <a:buNone/>
              <a:defRPr sz="1300"/>
            </a:lvl3pPr>
            <a:lvl4pPr marL="1802557" indent="0">
              <a:buNone/>
              <a:defRPr sz="1200"/>
            </a:lvl4pPr>
            <a:lvl5pPr marL="2403409" indent="0">
              <a:buNone/>
              <a:defRPr sz="1200"/>
            </a:lvl5pPr>
            <a:lvl6pPr marL="3004261" indent="0">
              <a:buNone/>
              <a:defRPr sz="1200"/>
            </a:lvl6pPr>
            <a:lvl7pPr marL="3605113" indent="0">
              <a:buNone/>
              <a:defRPr sz="1200"/>
            </a:lvl7pPr>
            <a:lvl8pPr marL="4205966" indent="0">
              <a:buNone/>
              <a:defRPr sz="1200"/>
            </a:lvl8pPr>
            <a:lvl9pPr marL="480681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4EA6DF-0BB0-3743-85FA-2EC3752E626E}"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2325225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16002004"/>
            <a:ext cx="5486400" cy="1889128"/>
          </a:xfrm>
        </p:spPr>
        <p:txBody>
          <a:bodyPr anchor="b"/>
          <a:lstStyle>
            <a:lvl1pPr algn="l">
              <a:defRPr sz="2600" b="1"/>
            </a:lvl1pPr>
          </a:lstStyle>
          <a:p>
            <a:r>
              <a:rPr lang="en-US" smtClean="0"/>
              <a:t>Click to edit Master title style</a:t>
            </a:r>
            <a:endParaRPr lang="en-US"/>
          </a:p>
        </p:txBody>
      </p:sp>
      <p:sp>
        <p:nvSpPr>
          <p:cNvPr id="3" name="Picture Placeholder 2"/>
          <p:cNvSpPr>
            <a:spLocks noGrp="1"/>
          </p:cNvSpPr>
          <p:nvPr>
            <p:ph type="pic" idx="1"/>
          </p:nvPr>
        </p:nvSpPr>
        <p:spPr>
          <a:xfrm>
            <a:off x="1792288" y="2042583"/>
            <a:ext cx="5486400" cy="13716000"/>
          </a:xfrm>
        </p:spPr>
        <p:txBody>
          <a:bodyPr/>
          <a:lstStyle>
            <a:lvl1pPr marL="0" indent="0">
              <a:buNone/>
              <a:defRPr sz="4200"/>
            </a:lvl1pPr>
            <a:lvl2pPr marL="600852" indent="0">
              <a:buNone/>
              <a:defRPr sz="3700"/>
            </a:lvl2pPr>
            <a:lvl3pPr marL="1201704" indent="0">
              <a:buNone/>
              <a:defRPr sz="3200"/>
            </a:lvl3pPr>
            <a:lvl4pPr marL="1802557" indent="0">
              <a:buNone/>
              <a:defRPr sz="2600"/>
            </a:lvl4pPr>
            <a:lvl5pPr marL="2403409" indent="0">
              <a:buNone/>
              <a:defRPr sz="2600"/>
            </a:lvl5pPr>
            <a:lvl6pPr marL="3004261" indent="0">
              <a:buNone/>
              <a:defRPr sz="2600"/>
            </a:lvl6pPr>
            <a:lvl7pPr marL="3605113" indent="0">
              <a:buNone/>
              <a:defRPr sz="2600"/>
            </a:lvl7pPr>
            <a:lvl8pPr marL="4205966" indent="0">
              <a:buNone/>
              <a:defRPr sz="2600"/>
            </a:lvl8pPr>
            <a:lvl9pPr marL="4806818" indent="0">
              <a:buNone/>
              <a:defRPr sz="2600"/>
            </a:lvl9pPr>
          </a:lstStyle>
          <a:p>
            <a:endParaRPr lang="en-US"/>
          </a:p>
        </p:txBody>
      </p:sp>
      <p:sp>
        <p:nvSpPr>
          <p:cNvPr id="4" name="Text Placeholder 3"/>
          <p:cNvSpPr>
            <a:spLocks noGrp="1"/>
          </p:cNvSpPr>
          <p:nvPr>
            <p:ph type="body" sz="half" idx="2"/>
          </p:nvPr>
        </p:nvSpPr>
        <p:spPr>
          <a:xfrm>
            <a:off x="1792288" y="17891130"/>
            <a:ext cx="5486400" cy="2682873"/>
          </a:xfrm>
        </p:spPr>
        <p:txBody>
          <a:bodyPr/>
          <a:lstStyle>
            <a:lvl1pPr marL="0" indent="0">
              <a:buNone/>
              <a:defRPr sz="1800"/>
            </a:lvl1pPr>
            <a:lvl2pPr marL="600852" indent="0">
              <a:buNone/>
              <a:defRPr sz="1600"/>
            </a:lvl2pPr>
            <a:lvl3pPr marL="1201704" indent="0">
              <a:buNone/>
              <a:defRPr sz="1300"/>
            </a:lvl3pPr>
            <a:lvl4pPr marL="1802557" indent="0">
              <a:buNone/>
              <a:defRPr sz="1200"/>
            </a:lvl4pPr>
            <a:lvl5pPr marL="2403409" indent="0">
              <a:buNone/>
              <a:defRPr sz="1200"/>
            </a:lvl5pPr>
            <a:lvl6pPr marL="3004261" indent="0">
              <a:buNone/>
              <a:defRPr sz="1200"/>
            </a:lvl6pPr>
            <a:lvl7pPr marL="3605113" indent="0">
              <a:buNone/>
              <a:defRPr sz="1200"/>
            </a:lvl7pPr>
            <a:lvl8pPr marL="4205966" indent="0">
              <a:buNone/>
              <a:defRPr sz="1200"/>
            </a:lvl8pPr>
            <a:lvl9pPr marL="480681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4EA6DF-0BB0-3743-85FA-2EC3752E626E}"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26776518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15460"/>
            <a:ext cx="8229600" cy="3810000"/>
          </a:xfrm>
          <a:prstGeom prst="rect">
            <a:avLst/>
          </a:prstGeom>
        </p:spPr>
        <p:txBody>
          <a:bodyPr vert="horz" lIns="120170" tIns="60085" rIns="120170" bIns="6008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5334005"/>
            <a:ext cx="8229600" cy="15086543"/>
          </a:xfrm>
          <a:prstGeom prst="rect">
            <a:avLst/>
          </a:prstGeom>
        </p:spPr>
        <p:txBody>
          <a:bodyPr vert="horz" lIns="120170" tIns="60085" rIns="120170" bIns="6008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21187837"/>
            <a:ext cx="2133600" cy="1217083"/>
          </a:xfrm>
          <a:prstGeom prst="rect">
            <a:avLst/>
          </a:prstGeom>
        </p:spPr>
        <p:txBody>
          <a:bodyPr vert="horz" lIns="120170" tIns="60085" rIns="120170" bIns="60085" rtlCol="0" anchor="ctr"/>
          <a:lstStyle>
            <a:lvl1pPr algn="l">
              <a:defRPr sz="1600">
                <a:solidFill>
                  <a:schemeClr val="tx1">
                    <a:tint val="75000"/>
                  </a:schemeClr>
                </a:solidFill>
              </a:defRPr>
            </a:lvl1pPr>
          </a:lstStyle>
          <a:p>
            <a:fld id="{D64EA6DF-0BB0-3743-85FA-2EC3752E626E}" type="datetimeFigureOut">
              <a:rPr lang="en-US" smtClean="0"/>
              <a:t>11/2/15</a:t>
            </a:fld>
            <a:endParaRPr lang="en-US"/>
          </a:p>
        </p:txBody>
      </p:sp>
      <p:sp>
        <p:nvSpPr>
          <p:cNvPr id="5" name="Footer Placeholder 4"/>
          <p:cNvSpPr>
            <a:spLocks noGrp="1"/>
          </p:cNvSpPr>
          <p:nvPr>
            <p:ph type="ftr" sz="quarter" idx="3"/>
          </p:nvPr>
        </p:nvSpPr>
        <p:spPr>
          <a:xfrm>
            <a:off x="3124200" y="21187837"/>
            <a:ext cx="2895600" cy="1217083"/>
          </a:xfrm>
          <a:prstGeom prst="rect">
            <a:avLst/>
          </a:prstGeom>
        </p:spPr>
        <p:txBody>
          <a:bodyPr vert="horz" lIns="120170" tIns="60085" rIns="120170" bIns="60085"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21187837"/>
            <a:ext cx="2133600" cy="1217083"/>
          </a:xfrm>
          <a:prstGeom prst="rect">
            <a:avLst/>
          </a:prstGeom>
        </p:spPr>
        <p:txBody>
          <a:bodyPr vert="horz" lIns="120170" tIns="60085" rIns="120170" bIns="60085" rtlCol="0" anchor="ctr"/>
          <a:lstStyle>
            <a:lvl1pPr algn="r">
              <a:defRPr sz="1600">
                <a:solidFill>
                  <a:schemeClr val="tx1">
                    <a:tint val="75000"/>
                  </a:schemeClr>
                </a:solidFill>
              </a:defRPr>
            </a:lvl1pPr>
          </a:lstStyle>
          <a:p>
            <a:fld id="{4A91B7AC-8EB9-4B42-89CC-57332CF723F2}" type="slidenum">
              <a:rPr lang="en-US" smtClean="0"/>
              <a:t>‹#›</a:t>
            </a:fld>
            <a:endParaRPr lang="en-US"/>
          </a:p>
        </p:txBody>
      </p:sp>
    </p:spTree>
    <p:extLst>
      <p:ext uri="{BB962C8B-B14F-4D97-AF65-F5344CB8AC3E}">
        <p14:creationId xmlns:p14="http://schemas.microsoft.com/office/powerpoint/2010/main" val="2603458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00852" rtl="0" eaLnBrk="1" latinLnBrk="0" hangingPunct="1">
        <a:spcBef>
          <a:spcPct val="0"/>
        </a:spcBef>
        <a:buNone/>
        <a:defRPr sz="5800" kern="1200">
          <a:solidFill>
            <a:schemeClr val="tx1"/>
          </a:solidFill>
          <a:latin typeface="+mj-lt"/>
          <a:ea typeface="+mj-ea"/>
          <a:cs typeface="+mj-cs"/>
        </a:defRPr>
      </a:lvl1pPr>
    </p:titleStyle>
    <p:bodyStyle>
      <a:lvl1pPr marL="450639" indent="-450639" algn="l" defTabSz="600852" rtl="0" eaLnBrk="1" latinLnBrk="0" hangingPunct="1">
        <a:spcBef>
          <a:spcPct val="20000"/>
        </a:spcBef>
        <a:buFont typeface="Arial"/>
        <a:buChar char="•"/>
        <a:defRPr sz="4200" kern="1200">
          <a:solidFill>
            <a:schemeClr val="tx1"/>
          </a:solidFill>
          <a:latin typeface="+mn-lt"/>
          <a:ea typeface="+mn-ea"/>
          <a:cs typeface="+mn-cs"/>
        </a:defRPr>
      </a:lvl1pPr>
      <a:lvl2pPr marL="976385" indent="-375533" algn="l" defTabSz="600852" rtl="0" eaLnBrk="1" latinLnBrk="0" hangingPunct="1">
        <a:spcBef>
          <a:spcPct val="20000"/>
        </a:spcBef>
        <a:buFont typeface="Arial"/>
        <a:buChar char="–"/>
        <a:defRPr sz="3700" kern="1200">
          <a:solidFill>
            <a:schemeClr val="tx1"/>
          </a:solidFill>
          <a:latin typeface="+mn-lt"/>
          <a:ea typeface="+mn-ea"/>
          <a:cs typeface="+mn-cs"/>
        </a:defRPr>
      </a:lvl2pPr>
      <a:lvl3pPr marL="1502131" indent="-300426" algn="l" defTabSz="600852" rtl="0" eaLnBrk="1" latinLnBrk="0" hangingPunct="1">
        <a:spcBef>
          <a:spcPct val="20000"/>
        </a:spcBef>
        <a:buFont typeface="Arial"/>
        <a:buChar char="•"/>
        <a:defRPr sz="3200" kern="1200">
          <a:solidFill>
            <a:schemeClr val="tx1"/>
          </a:solidFill>
          <a:latin typeface="+mn-lt"/>
          <a:ea typeface="+mn-ea"/>
          <a:cs typeface="+mn-cs"/>
        </a:defRPr>
      </a:lvl3pPr>
      <a:lvl4pPr marL="2102983" indent="-300426" algn="l" defTabSz="600852" rtl="0" eaLnBrk="1" latinLnBrk="0" hangingPunct="1">
        <a:spcBef>
          <a:spcPct val="20000"/>
        </a:spcBef>
        <a:buFont typeface="Arial"/>
        <a:buChar char="–"/>
        <a:defRPr sz="2600" kern="1200">
          <a:solidFill>
            <a:schemeClr val="tx1"/>
          </a:solidFill>
          <a:latin typeface="+mn-lt"/>
          <a:ea typeface="+mn-ea"/>
          <a:cs typeface="+mn-cs"/>
        </a:defRPr>
      </a:lvl4pPr>
      <a:lvl5pPr marL="2703835" indent="-300426" algn="l" defTabSz="600852" rtl="0" eaLnBrk="1" latinLnBrk="0" hangingPunct="1">
        <a:spcBef>
          <a:spcPct val="20000"/>
        </a:spcBef>
        <a:buFont typeface="Arial"/>
        <a:buChar char="»"/>
        <a:defRPr sz="2600" kern="1200">
          <a:solidFill>
            <a:schemeClr val="tx1"/>
          </a:solidFill>
          <a:latin typeface="+mn-lt"/>
          <a:ea typeface="+mn-ea"/>
          <a:cs typeface="+mn-cs"/>
        </a:defRPr>
      </a:lvl5pPr>
      <a:lvl6pPr marL="3304687" indent="-300426" algn="l" defTabSz="600852" rtl="0" eaLnBrk="1" latinLnBrk="0" hangingPunct="1">
        <a:spcBef>
          <a:spcPct val="20000"/>
        </a:spcBef>
        <a:buFont typeface="Arial"/>
        <a:buChar char="•"/>
        <a:defRPr sz="2600" kern="1200">
          <a:solidFill>
            <a:schemeClr val="tx1"/>
          </a:solidFill>
          <a:latin typeface="+mn-lt"/>
          <a:ea typeface="+mn-ea"/>
          <a:cs typeface="+mn-cs"/>
        </a:defRPr>
      </a:lvl6pPr>
      <a:lvl7pPr marL="3905540" indent="-300426" algn="l" defTabSz="600852" rtl="0" eaLnBrk="1" latinLnBrk="0" hangingPunct="1">
        <a:spcBef>
          <a:spcPct val="20000"/>
        </a:spcBef>
        <a:buFont typeface="Arial"/>
        <a:buChar char="•"/>
        <a:defRPr sz="2600" kern="1200">
          <a:solidFill>
            <a:schemeClr val="tx1"/>
          </a:solidFill>
          <a:latin typeface="+mn-lt"/>
          <a:ea typeface="+mn-ea"/>
          <a:cs typeface="+mn-cs"/>
        </a:defRPr>
      </a:lvl7pPr>
      <a:lvl8pPr marL="4506392" indent="-300426" algn="l" defTabSz="600852" rtl="0" eaLnBrk="1" latinLnBrk="0" hangingPunct="1">
        <a:spcBef>
          <a:spcPct val="20000"/>
        </a:spcBef>
        <a:buFont typeface="Arial"/>
        <a:buChar char="•"/>
        <a:defRPr sz="2600" kern="1200">
          <a:solidFill>
            <a:schemeClr val="tx1"/>
          </a:solidFill>
          <a:latin typeface="+mn-lt"/>
          <a:ea typeface="+mn-ea"/>
          <a:cs typeface="+mn-cs"/>
        </a:defRPr>
      </a:lvl8pPr>
      <a:lvl9pPr marL="5107244" indent="-300426" algn="l" defTabSz="600852" rtl="0" eaLnBrk="1" latinLnBrk="0" hangingPunct="1">
        <a:spcBef>
          <a:spcPct val="20000"/>
        </a:spcBef>
        <a:buFont typeface="Arial"/>
        <a:buChar char="•"/>
        <a:defRPr sz="2600" kern="1200">
          <a:solidFill>
            <a:schemeClr val="tx1"/>
          </a:solidFill>
          <a:latin typeface="+mn-lt"/>
          <a:ea typeface="+mn-ea"/>
          <a:cs typeface="+mn-cs"/>
        </a:defRPr>
      </a:lvl9pPr>
    </p:bodyStyle>
    <p:otherStyle>
      <a:defPPr>
        <a:defRPr lang="en-US"/>
      </a:defPPr>
      <a:lvl1pPr marL="0" algn="l" defTabSz="600852" rtl="0" eaLnBrk="1" latinLnBrk="0" hangingPunct="1">
        <a:defRPr sz="2400" kern="1200">
          <a:solidFill>
            <a:schemeClr val="tx1"/>
          </a:solidFill>
          <a:latin typeface="+mn-lt"/>
          <a:ea typeface="+mn-ea"/>
          <a:cs typeface="+mn-cs"/>
        </a:defRPr>
      </a:lvl1pPr>
      <a:lvl2pPr marL="600852" algn="l" defTabSz="600852" rtl="0" eaLnBrk="1" latinLnBrk="0" hangingPunct="1">
        <a:defRPr sz="2400" kern="1200">
          <a:solidFill>
            <a:schemeClr val="tx1"/>
          </a:solidFill>
          <a:latin typeface="+mn-lt"/>
          <a:ea typeface="+mn-ea"/>
          <a:cs typeface="+mn-cs"/>
        </a:defRPr>
      </a:lvl2pPr>
      <a:lvl3pPr marL="1201704" algn="l" defTabSz="600852" rtl="0" eaLnBrk="1" latinLnBrk="0" hangingPunct="1">
        <a:defRPr sz="2400" kern="1200">
          <a:solidFill>
            <a:schemeClr val="tx1"/>
          </a:solidFill>
          <a:latin typeface="+mn-lt"/>
          <a:ea typeface="+mn-ea"/>
          <a:cs typeface="+mn-cs"/>
        </a:defRPr>
      </a:lvl3pPr>
      <a:lvl4pPr marL="1802557" algn="l" defTabSz="600852" rtl="0" eaLnBrk="1" latinLnBrk="0" hangingPunct="1">
        <a:defRPr sz="2400" kern="1200">
          <a:solidFill>
            <a:schemeClr val="tx1"/>
          </a:solidFill>
          <a:latin typeface="+mn-lt"/>
          <a:ea typeface="+mn-ea"/>
          <a:cs typeface="+mn-cs"/>
        </a:defRPr>
      </a:lvl4pPr>
      <a:lvl5pPr marL="2403409" algn="l" defTabSz="600852" rtl="0" eaLnBrk="1" latinLnBrk="0" hangingPunct="1">
        <a:defRPr sz="2400" kern="1200">
          <a:solidFill>
            <a:schemeClr val="tx1"/>
          </a:solidFill>
          <a:latin typeface="+mn-lt"/>
          <a:ea typeface="+mn-ea"/>
          <a:cs typeface="+mn-cs"/>
        </a:defRPr>
      </a:lvl5pPr>
      <a:lvl6pPr marL="3004261" algn="l" defTabSz="600852" rtl="0" eaLnBrk="1" latinLnBrk="0" hangingPunct="1">
        <a:defRPr sz="2400" kern="1200">
          <a:solidFill>
            <a:schemeClr val="tx1"/>
          </a:solidFill>
          <a:latin typeface="+mn-lt"/>
          <a:ea typeface="+mn-ea"/>
          <a:cs typeface="+mn-cs"/>
        </a:defRPr>
      </a:lvl6pPr>
      <a:lvl7pPr marL="3605113" algn="l" defTabSz="600852" rtl="0" eaLnBrk="1" latinLnBrk="0" hangingPunct="1">
        <a:defRPr sz="2400" kern="1200">
          <a:solidFill>
            <a:schemeClr val="tx1"/>
          </a:solidFill>
          <a:latin typeface="+mn-lt"/>
          <a:ea typeface="+mn-ea"/>
          <a:cs typeface="+mn-cs"/>
        </a:defRPr>
      </a:lvl7pPr>
      <a:lvl8pPr marL="4205966" algn="l" defTabSz="600852" rtl="0" eaLnBrk="1" latinLnBrk="0" hangingPunct="1">
        <a:defRPr sz="2400" kern="1200">
          <a:solidFill>
            <a:schemeClr val="tx1"/>
          </a:solidFill>
          <a:latin typeface="+mn-lt"/>
          <a:ea typeface="+mn-ea"/>
          <a:cs typeface="+mn-cs"/>
        </a:defRPr>
      </a:lvl8pPr>
      <a:lvl9pPr marL="4806818" algn="l" defTabSz="60085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G"/><Relationship Id="rId9" Type="http://schemas.openxmlformats.org/officeDocument/2006/relationships/image" Target="../media/image8.jpg"/><Relationship Id="rId10"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1" Type="http://schemas.openxmlformats.org/officeDocument/2006/relationships/slideLayout" Target="../slideLayouts/slideLayout1.xml"/><Relationship Id="rId2" Type="http://schemas.openxmlformats.org/officeDocument/2006/relationships/hyperlink" Target="mailto:jiangchinadesign.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jiangchinadesign.com" TargetMode="External"/><Relationship Id="rId3" Type="http://schemas.openxmlformats.org/officeDocument/2006/relationships/image" Target="../media/image4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G"/><Relationship Id="rId9" Type="http://schemas.openxmlformats.org/officeDocument/2006/relationships/image" Target="../media/image8.jpg"/><Relationship Id="rId10"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image" Target="../media/image12.jpg"/></Relationships>
</file>

<file path=ppt/slides/_rels/slide5.xml.rels><?xml version="1.0" encoding="UTF-8" standalone="yes"?>
<Relationships xmlns="http://schemas.openxmlformats.org/package/2006/relationships"><Relationship Id="rId11" Type="http://schemas.openxmlformats.org/officeDocument/2006/relationships/image" Target="../media/image22.jp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hyperlink" Target="mailto:jiangchinadesign.com" TargetMode="External"/><Relationship Id="rId3" Type="http://schemas.openxmlformats.org/officeDocument/2006/relationships/image" Target="../media/image15.jpg"/><Relationship Id="rId4" Type="http://schemas.openxmlformats.org/officeDocument/2006/relationships/image" Target="../media/image10.png"/><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jpg"/><Relationship Id="rId8" Type="http://schemas.openxmlformats.org/officeDocument/2006/relationships/image" Target="../media/image19.jpg"/><Relationship Id="rId9" Type="http://schemas.openxmlformats.org/officeDocument/2006/relationships/image" Target="../media/image20.jpg"/><Relationship Id="rId10"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jp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jpg"/><Relationship Id="rId1" Type="http://schemas.openxmlformats.org/officeDocument/2006/relationships/slideLayout" Target="../slideLayouts/slideLayout1.xml"/><Relationship Id="rId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3" name="TextBox 12"/>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4" name="TextBox 13"/>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21" name="Rectangle 20"/>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22" name="Rectangle 21"/>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23" name="Rectangle 22"/>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pic>
        <p:nvPicPr>
          <p:cNvPr id="46" name="Picture 45" descr="Screen Shot 2015-01-24 at 3.41.36 PM.png"/>
          <p:cNvPicPr>
            <a:picLocks noChangeAspect="1"/>
          </p:cNvPicPr>
          <p:nvPr/>
        </p:nvPicPr>
        <p:blipFill rotWithShape="1">
          <a:blip r:embed="rId2">
            <a:extLst>
              <a:ext uri="{28A0092B-C50C-407E-A947-70E740481C1C}">
                <a14:useLocalDpi xmlns:a14="http://schemas.microsoft.com/office/drawing/2010/main" val="0"/>
              </a:ext>
            </a:extLst>
          </a:blip>
          <a:srcRect r="49461"/>
          <a:stretch/>
        </p:blipFill>
        <p:spPr>
          <a:xfrm>
            <a:off x="5284046" y="15774592"/>
            <a:ext cx="2831638" cy="2694219"/>
          </a:xfrm>
          <a:prstGeom prst="rect">
            <a:avLst/>
          </a:prstGeom>
        </p:spPr>
      </p:pic>
      <p:pic>
        <p:nvPicPr>
          <p:cNvPr id="47" name="Picture 46" descr="Screen Shot 2015-10-26 at 11.37.20 AM.png"/>
          <p:cNvPicPr>
            <a:picLocks noChangeAspect="1"/>
          </p:cNvPicPr>
          <p:nvPr/>
        </p:nvPicPr>
        <p:blipFill rotWithShape="1">
          <a:blip r:embed="rId3">
            <a:extLst>
              <a:ext uri="{28A0092B-C50C-407E-A947-70E740481C1C}">
                <a14:useLocalDpi xmlns:a14="http://schemas.microsoft.com/office/drawing/2010/main" val="0"/>
              </a:ext>
            </a:extLst>
          </a:blip>
          <a:srcRect l="3046" t="2113" r="5600"/>
          <a:stretch/>
        </p:blipFill>
        <p:spPr>
          <a:xfrm>
            <a:off x="1409431" y="13043104"/>
            <a:ext cx="2438717" cy="2419026"/>
          </a:xfrm>
          <a:prstGeom prst="rect">
            <a:avLst/>
          </a:prstGeom>
        </p:spPr>
      </p:pic>
      <p:pic>
        <p:nvPicPr>
          <p:cNvPr id="50" name="Picture 49" descr="flooding.png"/>
          <p:cNvPicPr>
            <a:picLocks noChangeAspect="1"/>
          </p:cNvPicPr>
          <p:nvPr/>
        </p:nvPicPr>
        <p:blipFill rotWithShape="1">
          <a:blip r:embed="rId4">
            <a:extLst>
              <a:ext uri="{28A0092B-C50C-407E-A947-70E740481C1C}">
                <a14:useLocalDpi xmlns:a14="http://schemas.microsoft.com/office/drawing/2010/main" val="0"/>
              </a:ext>
            </a:extLst>
          </a:blip>
          <a:srcRect l="1259" t="1" r="15203" b="-508"/>
          <a:stretch/>
        </p:blipFill>
        <p:spPr>
          <a:xfrm>
            <a:off x="1193051" y="15645442"/>
            <a:ext cx="4090995" cy="3056733"/>
          </a:xfrm>
          <a:prstGeom prst="rect">
            <a:avLst/>
          </a:prstGeom>
        </p:spPr>
      </p:pic>
      <p:pic>
        <p:nvPicPr>
          <p:cNvPr id="51" name="Picture 50" descr="Design Expo - Presentation  (1).jpg"/>
          <p:cNvPicPr>
            <a:picLocks noChangeAspect="1"/>
          </p:cNvPicPr>
          <p:nvPr/>
        </p:nvPicPr>
        <p:blipFill rotWithShape="1">
          <a:blip r:embed="rId5">
            <a:extLst>
              <a:ext uri="{28A0092B-C50C-407E-A947-70E740481C1C}">
                <a14:useLocalDpi xmlns:a14="http://schemas.microsoft.com/office/drawing/2010/main" val="0"/>
              </a:ext>
            </a:extLst>
          </a:blip>
          <a:srcRect l="2317" t="7778" r="-1250" b="12633"/>
          <a:stretch/>
        </p:blipFill>
        <p:spPr>
          <a:xfrm>
            <a:off x="4207300" y="13021579"/>
            <a:ext cx="4009256" cy="2419026"/>
          </a:xfrm>
          <a:prstGeom prst="rect">
            <a:avLst/>
          </a:prstGeom>
        </p:spPr>
      </p:pic>
      <p:pic>
        <p:nvPicPr>
          <p:cNvPr id="52" name="Picture 51" descr="Screen Shot 2015-10-26 at 11.48.04 AM.png"/>
          <p:cNvPicPr>
            <a:picLocks noChangeAspect="1"/>
          </p:cNvPicPr>
          <p:nvPr/>
        </p:nvPicPr>
        <p:blipFill rotWithShape="1">
          <a:blip r:embed="rId6">
            <a:extLst>
              <a:ext uri="{28A0092B-C50C-407E-A947-70E740481C1C}">
                <a14:useLocalDpi xmlns:a14="http://schemas.microsoft.com/office/drawing/2010/main" val="0"/>
              </a:ext>
            </a:extLst>
          </a:blip>
          <a:srcRect l="2531" r="6163" b="9252"/>
          <a:stretch/>
        </p:blipFill>
        <p:spPr>
          <a:xfrm>
            <a:off x="1193051" y="10200597"/>
            <a:ext cx="3462568" cy="2552541"/>
          </a:xfrm>
          <a:prstGeom prst="rect">
            <a:avLst/>
          </a:prstGeom>
        </p:spPr>
      </p:pic>
      <p:pic>
        <p:nvPicPr>
          <p:cNvPr id="53" name="Picture 52" descr="Screen Shot 2015-10-26 at 10.32.59 AM.png"/>
          <p:cNvPicPr>
            <a:picLocks noChangeAspect="1"/>
          </p:cNvPicPr>
          <p:nvPr/>
        </p:nvPicPr>
        <p:blipFill rotWithShape="1">
          <a:blip r:embed="rId7">
            <a:extLst>
              <a:ext uri="{28A0092B-C50C-407E-A947-70E740481C1C}">
                <a14:useLocalDpi xmlns:a14="http://schemas.microsoft.com/office/drawing/2010/main" val="0"/>
              </a:ext>
            </a:extLst>
          </a:blip>
          <a:srcRect l="13880" t="5663" r="11887" b="36880"/>
          <a:stretch/>
        </p:blipFill>
        <p:spPr>
          <a:xfrm>
            <a:off x="1193051" y="3283638"/>
            <a:ext cx="6986822" cy="3320362"/>
          </a:xfrm>
          <a:prstGeom prst="rect">
            <a:avLst/>
          </a:prstGeom>
        </p:spPr>
      </p:pic>
      <p:pic>
        <p:nvPicPr>
          <p:cNvPr id="19" name="Picture 18" descr="bag1.JPG"/>
          <p:cNvPicPr>
            <a:picLocks noChangeAspect="1"/>
          </p:cNvPicPr>
          <p:nvPr/>
        </p:nvPicPr>
        <p:blipFill rotWithShape="1">
          <a:blip r:embed="rId8">
            <a:extLst>
              <a:ext uri="{28A0092B-C50C-407E-A947-70E740481C1C}">
                <a14:useLocalDpi xmlns:a14="http://schemas.microsoft.com/office/drawing/2010/main" val="0"/>
              </a:ext>
            </a:extLst>
          </a:blip>
          <a:srcRect l="21490" r="23647"/>
          <a:stretch/>
        </p:blipFill>
        <p:spPr>
          <a:xfrm>
            <a:off x="4829625" y="6855335"/>
            <a:ext cx="3350248" cy="3192124"/>
          </a:xfrm>
          <a:prstGeom prst="rect">
            <a:avLst/>
          </a:prstGeom>
        </p:spPr>
      </p:pic>
      <p:pic>
        <p:nvPicPr>
          <p:cNvPr id="2" name="Picture 1" descr="unnamed.jpg"/>
          <p:cNvPicPr>
            <a:picLocks noChangeAspect="1"/>
          </p:cNvPicPr>
          <p:nvPr/>
        </p:nvPicPr>
        <p:blipFill rotWithShape="1">
          <a:blip r:embed="rId9">
            <a:extLst>
              <a:ext uri="{28A0092B-C50C-407E-A947-70E740481C1C}">
                <a14:useLocalDpi xmlns:a14="http://schemas.microsoft.com/office/drawing/2010/main" val="0"/>
              </a:ext>
            </a:extLst>
          </a:blip>
          <a:srcRect l="2280" t="1" r="18722" b="28273"/>
          <a:stretch/>
        </p:blipFill>
        <p:spPr>
          <a:xfrm>
            <a:off x="1418967" y="6876860"/>
            <a:ext cx="3236652" cy="2917203"/>
          </a:xfrm>
          <a:prstGeom prst="rect">
            <a:avLst/>
          </a:prstGeom>
        </p:spPr>
      </p:pic>
      <p:sp>
        <p:nvSpPr>
          <p:cNvPr id="24" name="TextBox 23"/>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pic>
        <p:nvPicPr>
          <p:cNvPr id="4" name="Picture 3" descr="The-Night-Ministry-logo.jpg"/>
          <p:cNvPicPr>
            <a:picLocks noChangeAspect="1"/>
          </p:cNvPicPr>
          <p:nvPr/>
        </p:nvPicPr>
        <p:blipFill rotWithShape="1">
          <a:blip r:embed="rId10">
            <a:extLst>
              <a:ext uri="{28A0092B-C50C-407E-A947-70E740481C1C}">
                <a14:useLocalDpi xmlns:a14="http://schemas.microsoft.com/office/drawing/2010/main" val="0"/>
              </a:ext>
            </a:extLst>
          </a:blip>
          <a:srcRect l="10185" t="11257" r="7870" b="10162"/>
          <a:stretch/>
        </p:blipFill>
        <p:spPr>
          <a:xfrm>
            <a:off x="5100844" y="10167727"/>
            <a:ext cx="2785820" cy="2671511"/>
          </a:xfrm>
          <a:prstGeom prst="rect">
            <a:avLst/>
          </a:prstGeom>
        </p:spPr>
      </p:pic>
      <p:cxnSp>
        <p:nvCxnSpPr>
          <p:cNvPr id="6" name="Straight Connector 5"/>
          <p:cNvCxnSpPr/>
          <p:nvPr/>
        </p:nvCxnSpPr>
        <p:spPr>
          <a:xfrm>
            <a:off x="13411167" y="6732634"/>
            <a:ext cx="0" cy="658559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9465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329" y="4460380"/>
            <a:ext cx="6527800" cy="692497"/>
          </a:xfrm>
          <a:prstGeom prst="rect">
            <a:avLst/>
          </a:prstGeom>
          <a:noFill/>
        </p:spPr>
        <p:txBody>
          <a:bodyPr wrap="square" rtlCol="0">
            <a:spAutoFit/>
          </a:bodyPr>
          <a:lstStyle/>
          <a:p>
            <a:pPr algn="just"/>
            <a:r>
              <a:rPr lang="en-US" sz="1300" dirty="0" smtClean="0">
                <a:latin typeface="Avenir Book"/>
                <a:cs typeface="Avenir Book"/>
              </a:rPr>
              <a:t>Jiang</a:t>
            </a:r>
            <a:r>
              <a:rPr lang="zh-CN" altLang="en-US" sz="1300" dirty="0" smtClean="0">
                <a:latin typeface="Avenir Book"/>
                <a:cs typeface="Avenir Book"/>
              </a:rPr>
              <a:t> </a:t>
            </a:r>
            <a:r>
              <a:rPr lang="en-US" sz="1300" dirty="0" smtClean="0">
                <a:latin typeface="Avenir Book"/>
                <a:cs typeface="Avenir Book"/>
              </a:rPr>
              <a:t>China Human-Centered Design Challenge is a two-week </a:t>
            </a:r>
            <a:r>
              <a:rPr lang="en-US" altLang="zh-CN" sz="1300" dirty="0" smtClean="0">
                <a:latin typeface="Avenir Book"/>
                <a:cs typeface="Avenir Book"/>
              </a:rPr>
              <a:t>design</a:t>
            </a:r>
            <a:r>
              <a:rPr lang="en-US" sz="1300" dirty="0" smtClean="0">
                <a:latin typeface="Avenir Book"/>
                <a:cs typeface="Avenir Book"/>
              </a:rPr>
              <a:t> challenge </a:t>
            </a:r>
            <a:r>
              <a:rPr lang="en-US" sz="1300" dirty="0" smtClean="0">
                <a:latin typeface="Avenir Book"/>
                <a:cs typeface="Avenir Book"/>
              </a:rPr>
              <a:t>for Chinese college students across </a:t>
            </a:r>
            <a:r>
              <a:rPr lang="en-US" sz="1300" dirty="0" smtClean="0">
                <a:latin typeface="Avenir Book"/>
                <a:cs typeface="Avenir Book"/>
              </a:rPr>
              <a:t>disciplines</a:t>
            </a:r>
            <a:r>
              <a:rPr lang="en-US" altLang="zh-CN" sz="1300" dirty="0" smtClean="0">
                <a:latin typeface="Avenir Book"/>
                <a:cs typeface="Avenir Book"/>
              </a:rPr>
              <a:t>.</a:t>
            </a:r>
            <a:r>
              <a:rPr lang="zh-CN" altLang="en-US" sz="1300" dirty="0" smtClean="0">
                <a:latin typeface="Avenir Book"/>
                <a:cs typeface="Avenir Book"/>
              </a:rPr>
              <a:t> </a:t>
            </a:r>
            <a:r>
              <a:rPr lang="en-US" altLang="zh-CN" sz="1300" dirty="0" smtClean="0">
                <a:latin typeface="Avenir Book"/>
                <a:cs typeface="Avenir Book"/>
              </a:rPr>
              <a:t>The website is </a:t>
            </a:r>
            <a:r>
              <a:rPr lang="en-US" altLang="zh-CN" sz="1300" b="1" dirty="0" smtClean="0">
                <a:latin typeface="Avenir Book"/>
                <a:cs typeface="Avenir Book"/>
                <a:hlinkClick r:id="rId2"/>
              </a:rPr>
              <a:t>HERE</a:t>
            </a:r>
            <a:r>
              <a:rPr lang="en-US" altLang="zh-CN" sz="1300" dirty="0" smtClean="0">
                <a:latin typeface="Avenir Book"/>
                <a:cs typeface="Avenir Book"/>
              </a:rPr>
              <a:t>. Jenny founded</a:t>
            </a:r>
            <a:r>
              <a:rPr lang="zh-CN" altLang="en-US" sz="1300" dirty="0" smtClean="0">
                <a:latin typeface="Avenir Book"/>
                <a:cs typeface="Avenir Book"/>
              </a:rPr>
              <a:t> </a:t>
            </a:r>
            <a:r>
              <a:rPr lang="en-US" altLang="zh-CN" sz="1300" dirty="0" smtClean="0">
                <a:latin typeface="Avenir Book"/>
                <a:cs typeface="Avenir Book"/>
              </a:rPr>
              <a:t>this</a:t>
            </a:r>
            <a:r>
              <a:rPr lang="zh-CN" altLang="en-US" sz="1300" dirty="0" smtClean="0">
                <a:latin typeface="Avenir Book"/>
                <a:cs typeface="Avenir Book"/>
              </a:rPr>
              <a:t> </a:t>
            </a:r>
            <a:r>
              <a:rPr lang="en-US" altLang="zh-CN" sz="1300" dirty="0" smtClean="0">
                <a:latin typeface="Avenir Book"/>
                <a:cs typeface="Avenir Book"/>
              </a:rPr>
              <a:t>initiative</a:t>
            </a:r>
            <a:r>
              <a:rPr lang="zh-CN" altLang="en-US" sz="1300" dirty="0" smtClean="0">
                <a:latin typeface="Avenir Book"/>
                <a:cs typeface="Avenir Book"/>
              </a:rPr>
              <a:t> </a:t>
            </a:r>
            <a:r>
              <a:rPr lang="en-US" altLang="zh-CN" sz="1300" dirty="0" smtClean="0">
                <a:latin typeface="Avenir Book"/>
                <a:cs typeface="Avenir Book"/>
              </a:rPr>
              <a:t>in</a:t>
            </a:r>
            <a:r>
              <a:rPr lang="zh-CN" altLang="en-US" sz="1300" dirty="0" smtClean="0">
                <a:latin typeface="Avenir Book"/>
                <a:cs typeface="Avenir Book"/>
              </a:rPr>
              <a:t> </a:t>
            </a:r>
            <a:r>
              <a:rPr lang="en-US" altLang="zh-CN" sz="1300" dirty="0" smtClean="0">
                <a:latin typeface="Avenir Book"/>
                <a:cs typeface="Avenir Book"/>
              </a:rPr>
              <a:t>October</a:t>
            </a:r>
            <a:r>
              <a:rPr lang="zh-CN" altLang="en-US" sz="1300" dirty="0" smtClean="0">
                <a:latin typeface="Avenir Book"/>
                <a:cs typeface="Avenir Book"/>
              </a:rPr>
              <a:t> </a:t>
            </a:r>
            <a:r>
              <a:rPr lang="en-US" altLang="zh-CN" sz="1300" dirty="0" smtClean="0">
                <a:latin typeface="Avenir Book"/>
                <a:cs typeface="Avenir Book"/>
              </a:rPr>
              <a:t>2014,</a:t>
            </a:r>
            <a:r>
              <a:rPr lang="zh-CN" altLang="en-US" sz="1300" dirty="0" smtClean="0">
                <a:latin typeface="Avenir Book"/>
                <a:cs typeface="Avenir Book"/>
              </a:rPr>
              <a:t> </a:t>
            </a:r>
            <a:r>
              <a:rPr lang="en-US" altLang="zh-CN" sz="1300" dirty="0" smtClean="0">
                <a:latin typeface="Avenir Book"/>
                <a:cs typeface="Avenir Book"/>
              </a:rPr>
              <a:t>and</a:t>
            </a:r>
            <a:r>
              <a:rPr lang="zh-CN" altLang="en-US" sz="1300" dirty="0" smtClean="0">
                <a:latin typeface="Avenir Book"/>
                <a:cs typeface="Avenir Book"/>
              </a:rPr>
              <a:t> </a:t>
            </a:r>
            <a:r>
              <a:rPr lang="en-US" altLang="zh-CN" sz="1300" dirty="0" smtClean="0">
                <a:latin typeface="Avenir Book"/>
                <a:cs typeface="Avenir Book"/>
              </a:rPr>
              <a:t>has</a:t>
            </a:r>
            <a:r>
              <a:rPr lang="zh-CN" altLang="en-US" sz="1300" dirty="0" smtClean="0">
                <a:latin typeface="Avenir Book"/>
                <a:cs typeface="Avenir Book"/>
              </a:rPr>
              <a:t> </a:t>
            </a:r>
            <a:r>
              <a:rPr lang="en-US" altLang="zh-CN" sz="1300" dirty="0" smtClean="0">
                <a:latin typeface="Avenir Book"/>
                <a:cs typeface="Avenir Book"/>
              </a:rPr>
              <a:t>been</a:t>
            </a:r>
            <a:r>
              <a:rPr lang="zh-CN" altLang="en-US" sz="1300" dirty="0" smtClean="0">
                <a:latin typeface="Avenir Book"/>
                <a:cs typeface="Avenir Book"/>
              </a:rPr>
              <a:t> </a:t>
            </a:r>
            <a:endParaRPr lang="en-US" sz="1300" dirty="0">
              <a:latin typeface="Avenir Book"/>
              <a:cs typeface="Avenir Book"/>
            </a:endParaRPr>
          </a:p>
        </p:txBody>
      </p:sp>
      <p:sp>
        <p:nvSpPr>
          <p:cNvPr id="13" name="TextBox 12"/>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4" name="TextBox 13"/>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5" name="TextBox 14"/>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6" name="TextBox 15"/>
          <p:cNvSpPr txBox="1"/>
          <p:nvPr/>
        </p:nvSpPr>
        <p:spPr>
          <a:xfrm>
            <a:off x="3093420" y="3385609"/>
            <a:ext cx="3090547" cy="707886"/>
          </a:xfrm>
          <a:prstGeom prst="rect">
            <a:avLst/>
          </a:prstGeom>
          <a:noFill/>
        </p:spPr>
        <p:txBody>
          <a:bodyPr wrap="none" rtlCol="0">
            <a:spAutoFit/>
          </a:bodyPr>
          <a:lstStyle/>
          <a:p>
            <a:r>
              <a:rPr lang="en-US" sz="4000" dirty="0" smtClean="0">
                <a:solidFill>
                  <a:schemeClr val="bg1">
                    <a:lumMod val="65000"/>
                  </a:schemeClr>
                </a:solidFill>
                <a:latin typeface="Avenir Medium"/>
                <a:cs typeface="Avenir Medium"/>
              </a:rPr>
              <a:t>Good</a:t>
            </a:r>
            <a:r>
              <a:rPr 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Times</a:t>
            </a:r>
            <a:endParaRPr lang="en-US" sz="4000" dirty="0">
              <a:solidFill>
                <a:schemeClr val="bg1">
                  <a:lumMod val="65000"/>
                </a:schemeClr>
              </a:solidFill>
              <a:latin typeface="Avenir Medium"/>
              <a:cs typeface="Avenir Medium"/>
            </a:endParaRPr>
          </a:p>
        </p:txBody>
      </p:sp>
      <p:sp>
        <p:nvSpPr>
          <p:cNvPr id="29" name="Rectangle 28"/>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30" name="Rectangle 29"/>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31" name="Rectangle 30"/>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
        <p:nvSpPr>
          <p:cNvPr id="23" name="TextBox 2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pic>
        <p:nvPicPr>
          <p:cNvPr id="3" name="Picture 2" descr="Screen Shot 2015-11-02 at 10.53.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529" y="5441040"/>
            <a:ext cx="6451600" cy="3632200"/>
          </a:xfrm>
          <a:prstGeom prst="rect">
            <a:avLst/>
          </a:prstGeom>
        </p:spPr>
      </p:pic>
      <p:pic>
        <p:nvPicPr>
          <p:cNvPr id="4" name="Picture 3" descr="Persona_GoodTim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529" y="9540061"/>
            <a:ext cx="5568940" cy="3603432"/>
          </a:xfrm>
          <a:prstGeom prst="rect">
            <a:avLst/>
          </a:prstGeom>
        </p:spPr>
      </p:pic>
      <p:pic>
        <p:nvPicPr>
          <p:cNvPr id="7" name="Picture 6" descr="Journey Map_GoodTim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9529" y="13506349"/>
            <a:ext cx="5302485" cy="3976864"/>
          </a:xfrm>
          <a:prstGeom prst="rect">
            <a:avLst/>
          </a:prstGeom>
        </p:spPr>
      </p:pic>
      <p:pic>
        <p:nvPicPr>
          <p:cNvPr id="8" name="Picture 7" descr="Service Blueprint_ GoodTim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8307" y="17943285"/>
            <a:ext cx="5078167" cy="3285873"/>
          </a:xfrm>
          <a:prstGeom prst="rect">
            <a:avLst/>
          </a:prstGeom>
        </p:spPr>
      </p:pic>
    </p:spTree>
    <p:extLst>
      <p:ext uri="{BB962C8B-B14F-4D97-AF65-F5344CB8AC3E}">
        <p14:creationId xmlns:p14="http://schemas.microsoft.com/office/powerpoint/2010/main" val="16510349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329" y="4460380"/>
            <a:ext cx="6527800" cy="1092607"/>
          </a:xfrm>
          <a:prstGeom prst="rect">
            <a:avLst/>
          </a:prstGeom>
          <a:noFill/>
        </p:spPr>
        <p:txBody>
          <a:bodyPr wrap="square" rtlCol="0">
            <a:spAutoFit/>
          </a:bodyPr>
          <a:lstStyle/>
          <a:p>
            <a:pPr algn="just"/>
            <a:r>
              <a:rPr lang="en-US" sz="1300" dirty="0" smtClean="0">
                <a:latin typeface="Avenir Book"/>
                <a:cs typeface="Avenir Book"/>
              </a:rPr>
              <a:t>Helping </a:t>
            </a:r>
            <a:r>
              <a:rPr lang="en-US" sz="1300" dirty="0">
                <a:latin typeface="Avenir Book"/>
                <a:cs typeface="Avenir Book"/>
              </a:rPr>
              <a:t>Hand is a phone case that has an inserted spray system. This spray system contains hand sanitizers, and helps users to have easy access to hand sanitizers, improving their hand </a:t>
            </a:r>
            <a:r>
              <a:rPr lang="en-US" sz="1300" dirty="0" smtClean="0">
                <a:latin typeface="Avenir Book"/>
                <a:cs typeface="Avenir Book"/>
              </a:rPr>
              <a:t>hygiene. </a:t>
            </a:r>
            <a:r>
              <a:rPr lang="en-US" sz="1300" dirty="0">
                <a:latin typeface="Avenir Book"/>
                <a:cs typeface="Avenir Book"/>
              </a:rPr>
              <a:t>Hand Sanitizers in contained in slim cards that can be easily disposed and refilled. </a:t>
            </a:r>
          </a:p>
          <a:p>
            <a:pPr algn="just"/>
            <a:endParaRPr lang="en-US" sz="1300" dirty="0">
              <a:latin typeface="Avenir Book"/>
              <a:cs typeface="Avenir Book"/>
            </a:endParaRPr>
          </a:p>
        </p:txBody>
      </p:sp>
      <p:sp>
        <p:nvSpPr>
          <p:cNvPr id="13" name="TextBox 12"/>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4" name="TextBox 13"/>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5" name="TextBox 14"/>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6" name="TextBox 15"/>
          <p:cNvSpPr txBox="1"/>
          <p:nvPr/>
        </p:nvSpPr>
        <p:spPr>
          <a:xfrm>
            <a:off x="3071892" y="3364084"/>
            <a:ext cx="2883339" cy="707886"/>
          </a:xfrm>
          <a:prstGeom prst="rect">
            <a:avLst/>
          </a:prstGeom>
          <a:noFill/>
        </p:spPr>
        <p:txBody>
          <a:bodyPr wrap="none" rtlCol="0">
            <a:spAutoFit/>
          </a:bodyPr>
          <a:lstStyle/>
          <a:p>
            <a:r>
              <a:rPr lang="en-US" sz="4000" dirty="0" smtClean="0">
                <a:solidFill>
                  <a:schemeClr val="bg1">
                    <a:lumMod val="65000"/>
                  </a:schemeClr>
                </a:solidFill>
                <a:latin typeface="Avenir Medium"/>
                <a:cs typeface="Avenir Medium"/>
              </a:rPr>
              <a:t>Han</a:t>
            </a:r>
            <a:r>
              <a:rPr lang="en-US" altLang="zh-CN" sz="4000" dirty="0" smtClean="0">
                <a:solidFill>
                  <a:schemeClr val="bg1">
                    <a:lumMod val="65000"/>
                  </a:schemeClr>
                </a:solidFill>
                <a:latin typeface="Avenir Medium"/>
                <a:cs typeface="Avenir Medium"/>
              </a:rPr>
              <a:t>d</a:t>
            </a:r>
            <a:r>
              <a:rPr lang="zh-CN" alt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Spray</a:t>
            </a:r>
            <a:endParaRPr lang="en-US" sz="4000" dirty="0">
              <a:solidFill>
                <a:schemeClr val="bg1">
                  <a:lumMod val="65000"/>
                </a:schemeClr>
              </a:solidFill>
              <a:latin typeface="Avenir Medium"/>
              <a:cs typeface="Avenir Medium"/>
            </a:endParaRPr>
          </a:p>
        </p:txBody>
      </p:sp>
      <p:sp>
        <p:nvSpPr>
          <p:cNvPr id="29" name="Rectangle 28"/>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30" name="Rectangle 29"/>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31" name="Rectangle 30"/>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
        <p:nvSpPr>
          <p:cNvPr id="23" name="TextBox 2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pic>
        <p:nvPicPr>
          <p:cNvPr id="4" name="Picture 3" descr="d24eb3_8bcc9e79da3f4ed49237e94358fa23f3.jpg_srz_p_598_448_75_22_0.50_1.20_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329" y="5552987"/>
            <a:ext cx="6527800" cy="4890392"/>
          </a:xfrm>
          <a:prstGeom prst="rect">
            <a:avLst/>
          </a:prstGeom>
        </p:spPr>
      </p:pic>
      <p:pic>
        <p:nvPicPr>
          <p:cNvPr id="7" name="Picture 6" descr="d24eb3_52fb60df30b440878d02e9309ac725dc.jpg_srz_p_598_448_75_22_0.50_1.20_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329" y="10961539"/>
            <a:ext cx="6527800" cy="4890392"/>
          </a:xfrm>
          <a:prstGeom prst="rect">
            <a:avLst/>
          </a:prstGeom>
        </p:spPr>
      </p:pic>
    </p:spTree>
    <p:extLst>
      <p:ext uri="{BB962C8B-B14F-4D97-AF65-F5344CB8AC3E}">
        <p14:creationId xmlns:p14="http://schemas.microsoft.com/office/powerpoint/2010/main" val="27917948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329" y="4460380"/>
            <a:ext cx="6527800" cy="692497"/>
          </a:xfrm>
          <a:prstGeom prst="rect">
            <a:avLst/>
          </a:prstGeom>
          <a:noFill/>
        </p:spPr>
        <p:txBody>
          <a:bodyPr wrap="square" rtlCol="0">
            <a:spAutoFit/>
          </a:bodyPr>
          <a:lstStyle/>
          <a:p>
            <a:pPr algn="just"/>
            <a:r>
              <a:rPr lang="en-US" sz="1300" dirty="0" smtClean="0">
                <a:latin typeface="Avenir Book"/>
                <a:cs typeface="Avenir Book"/>
              </a:rPr>
              <a:t>Jiang</a:t>
            </a:r>
            <a:r>
              <a:rPr lang="zh-CN" altLang="en-US" sz="1300" dirty="0" smtClean="0">
                <a:latin typeface="Avenir Book"/>
                <a:cs typeface="Avenir Book"/>
              </a:rPr>
              <a:t> </a:t>
            </a:r>
            <a:r>
              <a:rPr lang="en-US" sz="1300" dirty="0" smtClean="0">
                <a:latin typeface="Avenir Book"/>
                <a:cs typeface="Avenir Book"/>
              </a:rPr>
              <a:t>China Human-Centered Design Challenge is a two-week </a:t>
            </a:r>
            <a:r>
              <a:rPr lang="en-US" altLang="zh-CN" sz="1300" dirty="0" smtClean="0">
                <a:latin typeface="Avenir Book"/>
                <a:cs typeface="Avenir Book"/>
              </a:rPr>
              <a:t>design</a:t>
            </a:r>
            <a:r>
              <a:rPr lang="en-US" sz="1300" dirty="0" smtClean="0">
                <a:latin typeface="Avenir Book"/>
                <a:cs typeface="Avenir Book"/>
              </a:rPr>
              <a:t> challenge </a:t>
            </a:r>
            <a:r>
              <a:rPr lang="en-US" sz="1300" dirty="0" smtClean="0">
                <a:latin typeface="Avenir Book"/>
                <a:cs typeface="Avenir Book"/>
              </a:rPr>
              <a:t>for </a:t>
            </a:r>
            <a:r>
              <a:rPr lang="en-US" sz="1300" dirty="0" smtClean="0">
                <a:latin typeface="Avenir Book"/>
                <a:cs typeface="Avenir Book"/>
              </a:rPr>
              <a:t>Chinese </a:t>
            </a:r>
            <a:r>
              <a:rPr lang="en-US" sz="1300" dirty="0" smtClean="0">
                <a:latin typeface="Avenir Book"/>
                <a:cs typeface="Avenir Book"/>
              </a:rPr>
              <a:t>college students across </a:t>
            </a:r>
            <a:r>
              <a:rPr lang="en-US" sz="1300" dirty="0" smtClean="0">
                <a:latin typeface="Avenir Book"/>
                <a:cs typeface="Avenir Book"/>
              </a:rPr>
              <a:t>disciplines</a:t>
            </a:r>
            <a:r>
              <a:rPr lang="en-US" altLang="zh-CN" sz="1300" dirty="0" smtClean="0">
                <a:latin typeface="Avenir Book"/>
                <a:cs typeface="Avenir Book"/>
              </a:rPr>
              <a:t>.</a:t>
            </a:r>
            <a:r>
              <a:rPr lang="zh-CN" altLang="en-US" sz="1300" dirty="0" smtClean="0">
                <a:latin typeface="Avenir Book"/>
                <a:cs typeface="Avenir Book"/>
              </a:rPr>
              <a:t> </a:t>
            </a:r>
            <a:r>
              <a:rPr lang="en-US" altLang="zh-CN" sz="1300" dirty="0" smtClean="0">
                <a:latin typeface="Avenir Book"/>
                <a:cs typeface="Avenir Book"/>
              </a:rPr>
              <a:t>The website is </a:t>
            </a:r>
            <a:r>
              <a:rPr lang="en-US" altLang="zh-CN" sz="1300" b="1" dirty="0" smtClean="0">
                <a:latin typeface="Avenir Book"/>
                <a:cs typeface="Avenir Book"/>
                <a:hlinkClick r:id="rId2"/>
              </a:rPr>
              <a:t>HERE</a:t>
            </a:r>
            <a:r>
              <a:rPr lang="en-US" altLang="zh-CN" sz="1300" dirty="0" smtClean="0">
                <a:latin typeface="Avenir Book"/>
                <a:cs typeface="Avenir Book"/>
              </a:rPr>
              <a:t>. Jenny founded</a:t>
            </a:r>
            <a:r>
              <a:rPr lang="zh-CN" altLang="en-US" sz="1300" dirty="0" smtClean="0">
                <a:latin typeface="Avenir Book"/>
                <a:cs typeface="Avenir Book"/>
              </a:rPr>
              <a:t> </a:t>
            </a:r>
            <a:r>
              <a:rPr lang="en-US" altLang="zh-CN" sz="1300" dirty="0" smtClean="0">
                <a:latin typeface="Avenir Book"/>
                <a:cs typeface="Avenir Book"/>
              </a:rPr>
              <a:t>this</a:t>
            </a:r>
            <a:r>
              <a:rPr lang="zh-CN" altLang="en-US" sz="1300" dirty="0" smtClean="0">
                <a:latin typeface="Avenir Book"/>
                <a:cs typeface="Avenir Book"/>
              </a:rPr>
              <a:t> </a:t>
            </a:r>
            <a:r>
              <a:rPr lang="en-US" altLang="zh-CN" sz="1300" dirty="0" smtClean="0">
                <a:latin typeface="Avenir Book"/>
                <a:cs typeface="Avenir Book"/>
              </a:rPr>
              <a:t>initiative</a:t>
            </a:r>
            <a:r>
              <a:rPr lang="zh-CN" altLang="en-US" sz="1300" dirty="0" smtClean="0">
                <a:latin typeface="Avenir Book"/>
                <a:cs typeface="Avenir Book"/>
              </a:rPr>
              <a:t> </a:t>
            </a:r>
            <a:r>
              <a:rPr lang="en-US" altLang="zh-CN" sz="1300" dirty="0" smtClean="0">
                <a:latin typeface="Avenir Book"/>
                <a:cs typeface="Avenir Book"/>
              </a:rPr>
              <a:t>in</a:t>
            </a:r>
            <a:r>
              <a:rPr lang="zh-CN" altLang="en-US" sz="1300" dirty="0" smtClean="0">
                <a:latin typeface="Avenir Book"/>
                <a:cs typeface="Avenir Book"/>
              </a:rPr>
              <a:t> </a:t>
            </a:r>
            <a:r>
              <a:rPr lang="en-US" altLang="zh-CN" sz="1300" dirty="0" smtClean="0">
                <a:latin typeface="Avenir Book"/>
                <a:cs typeface="Avenir Book"/>
              </a:rPr>
              <a:t>October</a:t>
            </a:r>
            <a:r>
              <a:rPr lang="zh-CN" altLang="en-US" sz="1300" dirty="0" smtClean="0">
                <a:latin typeface="Avenir Book"/>
                <a:cs typeface="Avenir Book"/>
              </a:rPr>
              <a:t> </a:t>
            </a:r>
            <a:r>
              <a:rPr lang="en-US" altLang="zh-CN" sz="1300" dirty="0" smtClean="0">
                <a:latin typeface="Avenir Book"/>
                <a:cs typeface="Avenir Book"/>
              </a:rPr>
              <a:t>2014,</a:t>
            </a:r>
            <a:r>
              <a:rPr lang="zh-CN" altLang="en-US" sz="1300" dirty="0" smtClean="0">
                <a:latin typeface="Avenir Book"/>
                <a:cs typeface="Avenir Book"/>
              </a:rPr>
              <a:t> </a:t>
            </a:r>
            <a:r>
              <a:rPr lang="en-US" altLang="zh-CN" sz="1300" dirty="0" smtClean="0">
                <a:latin typeface="Avenir Book"/>
                <a:cs typeface="Avenir Book"/>
              </a:rPr>
              <a:t>and</a:t>
            </a:r>
            <a:r>
              <a:rPr lang="zh-CN" altLang="en-US" sz="1300" dirty="0" smtClean="0">
                <a:latin typeface="Avenir Book"/>
                <a:cs typeface="Avenir Book"/>
              </a:rPr>
              <a:t> </a:t>
            </a:r>
            <a:r>
              <a:rPr lang="en-US" altLang="zh-CN" sz="1300" dirty="0" smtClean="0">
                <a:latin typeface="Avenir Book"/>
                <a:cs typeface="Avenir Book"/>
              </a:rPr>
              <a:t>has</a:t>
            </a:r>
            <a:r>
              <a:rPr lang="zh-CN" altLang="en-US" sz="1300" dirty="0" smtClean="0">
                <a:latin typeface="Avenir Book"/>
                <a:cs typeface="Avenir Book"/>
              </a:rPr>
              <a:t> </a:t>
            </a:r>
            <a:r>
              <a:rPr lang="en-US" altLang="zh-CN" sz="1300" dirty="0" smtClean="0">
                <a:latin typeface="Avenir Book"/>
                <a:cs typeface="Avenir Book"/>
              </a:rPr>
              <a:t>been</a:t>
            </a:r>
            <a:r>
              <a:rPr lang="zh-CN" altLang="en-US" sz="1300" dirty="0" smtClean="0">
                <a:latin typeface="Avenir Book"/>
                <a:cs typeface="Avenir Book"/>
              </a:rPr>
              <a:t> </a:t>
            </a:r>
            <a:endParaRPr lang="en-US" sz="1300" dirty="0">
              <a:latin typeface="Avenir Book"/>
              <a:cs typeface="Avenir Book"/>
            </a:endParaRPr>
          </a:p>
        </p:txBody>
      </p:sp>
      <p:sp>
        <p:nvSpPr>
          <p:cNvPr id="13" name="TextBox 12"/>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4" name="TextBox 13"/>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5" name="TextBox 14"/>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6" name="TextBox 15"/>
          <p:cNvSpPr txBox="1"/>
          <p:nvPr/>
        </p:nvSpPr>
        <p:spPr>
          <a:xfrm>
            <a:off x="2856612" y="3364084"/>
            <a:ext cx="3507070" cy="707886"/>
          </a:xfrm>
          <a:prstGeom prst="rect">
            <a:avLst/>
          </a:prstGeom>
          <a:noFill/>
        </p:spPr>
        <p:txBody>
          <a:bodyPr wrap="none" rtlCol="0">
            <a:spAutoFit/>
          </a:bodyPr>
          <a:lstStyle/>
          <a:p>
            <a:r>
              <a:rPr lang="en-US" sz="4000" dirty="0" smtClean="0">
                <a:solidFill>
                  <a:schemeClr val="bg1">
                    <a:lumMod val="65000"/>
                  </a:schemeClr>
                </a:solidFill>
                <a:latin typeface="Avenir Medium"/>
                <a:cs typeface="Avenir Medium"/>
              </a:rPr>
              <a:t>Night</a:t>
            </a:r>
            <a:r>
              <a:rPr lang="zh-CN" alt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Ministry</a:t>
            </a:r>
            <a:endParaRPr lang="en-US" sz="4000" dirty="0">
              <a:solidFill>
                <a:schemeClr val="bg1">
                  <a:lumMod val="65000"/>
                </a:schemeClr>
              </a:solidFill>
              <a:latin typeface="Avenir Medium"/>
              <a:cs typeface="Avenir Medium"/>
            </a:endParaRPr>
          </a:p>
        </p:txBody>
      </p:sp>
      <p:sp>
        <p:nvSpPr>
          <p:cNvPr id="29" name="Rectangle 28"/>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30" name="Rectangle 29"/>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31" name="Rectangle 30"/>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
        <p:nvSpPr>
          <p:cNvPr id="23" name="TextBox 2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pic>
        <p:nvPicPr>
          <p:cNvPr id="3" name="Picture 2" descr="Journey Map_fri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414" y="5567679"/>
            <a:ext cx="5556735" cy="14849709"/>
          </a:xfrm>
          <a:prstGeom prst="rect">
            <a:avLst/>
          </a:prstGeom>
        </p:spPr>
      </p:pic>
    </p:spTree>
    <p:extLst>
      <p:ext uri="{BB962C8B-B14F-4D97-AF65-F5344CB8AC3E}">
        <p14:creationId xmlns:p14="http://schemas.microsoft.com/office/powerpoint/2010/main" val="40738897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329" y="4460380"/>
            <a:ext cx="6527800" cy="892552"/>
          </a:xfrm>
          <a:prstGeom prst="rect">
            <a:avLst/>
          </a:prstGeom>
          <a:noFill/>
        </p:spPr>
        <p:txBody>
          <a:bodyPr wrap="square" rtlCol="0">
            <a:spAutoFit/>
          </a:bodyPr>
          <a:lstStyle/>
          <a:p>
            <a:pPr algn="just"/>
            <a:r>
              <a:rPr lang="en-US" sz="1300" dirty="0" smtClean="0">
                <a:latin typeface="Avenir Book"/>
                <a:cs typeface="Avenir Book"/>
              </a:rPr>
              <a:t>Project </a:t>
            </a:r>
            <a:r>
              <a:rPr lang="en-US" sz="1300" dirty="0">
                <a:latin typeface="Avenir Book"/>
                <a:cs typeface="Avenir Book"/>
              </a:rPr>
              <a:t>Campus Safety Designed an App called Safe Walk for improving campus safety at night. </a:t>
            </a:r>
            <a:r>
              <a:rPr lang="en-US" sz="1300" dirty="0">
                <a:latin typeface="Avenir Book"/>
                <a:cs typeface="Avenir Book"/>
              </a:rPr>
              <a:t>This App helps students to find walking partners who are going to close destinations from close starting locations at night.</a:t>
            </a:r>
          </a:p>
          <a:p>
            <a:pPr algn="just"/>
            <a:endParaRPr lang="en-US" sz="1300" dirty="0">
              <a:latin typeface="Avenir Book"/>
              <a:cs typeface="Avenir Book"/>
            </a:endParaRPr>
          </a:p>
        </p:txBody>
      </p:sp>
      <p:sp>
        <p:nvSpPr>
          <p:cNvPr id="13" name="TextBox 12"/>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4" name="TextBox 13"/>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5" name="TextBox 14"/>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6" name="TextBox 15"/>
          <p:cNvSpPr txBox="1"/>
          <p:nvPr/>
        </p:nvSpPr>
        <p:spPr>
          <a:xfrm>
            <a:off x="3028836" y="3313284"/>
            <a:ext cx="3672800" cy="707886"/>
          </a:xfrm>
          <a:prstGeom prst="rect">
            <a:avLst/>
          </a:prstGeom>
          <a:noFill/>
        </p:spPr>
        <p:txBody>
          <a:bodyPr wrap="none" rtlCol="0">
            <a:spAutoFit/>
          </a:bodyPr>
          <a:lstStyle/>
          <a:p>
            <a:r>
              <a:rPr lang="en-US" sz="4000" dirty="0" smtClean="0">
                <a:solidFill>
                  <a:schemeClr val="bg1">
                    <a:lumMod val="65000"/>
                  </a:schemeClr>
                </a:solidFill>
                <a:latin typeface="Avenir Medium"/>
                <a:cs typeface="Avenir Medium"/>
              </a:rPr>
              <a:t>Campus</a:t>
            </a:r>
            <a:r>
              <a:rPr lang="zh-CN" alt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Safety</a:t>
            </a:r>
            <a:endParaRPr lang="en-US" sz="4000" dirty="0">
              <a:solidFill>
                <a:schemeClr val="bg1">
                  <a:lumMod val="65000"/>
                </a:schemeClr>
              </a:solidFill>
              <a:latin typeface="Avenir Medium"/>
              <a:cs typeface="Avenir Medium"/>
            </a:endParaRPr>
          </a:p>
        </p:txBody>
      </p:sp>
      <p:sp>
        <p:nvSpPr>
          <p:cNvPr id="29" name="Rectangle 28"/>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30" name="Rectangle 29"/>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31" name="Rectangle 30"/>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
        <p:nvSpPr>
          <p:cNvPr id="23" name="TextBox 2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pic>
        <p:nvPicPr>
          <p:cNvPr id="4" name="Picture 3" descr="d24eb3_3ee91126985f4bc79d8f3e30fd97d755.jpg_srz_p_598_448_75_22_0.50_1.20_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329" y="5533768"/>
            <a:ext cx="6527800" cy="4890392"/>
          </a:xfrm>
          <a:prstGeom prst="rect">
            <a:avLst/>
          </a:prstGeom>
        </p:spPr>
      </p:pic>
    </p:spTree>
    <p:extLst>
      <p:ext uri="{BB962C8B-B14F-4D97-AF65-F5344CB8AC3E}">
        <p14:creationId xmlns:p14="http://schemas.microsoft.com/office/powerpoint/2010/main" val="12539655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3" name="TextBox 12"/>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4" name="TextBox 13"/>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21" name="Rectangle 20"/>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22" name="Rectangle 21"/>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23" name="Rectangle 22"/>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pic>
        <p:nvPicPr>
          <p:cNvPr id="46" name="Picture 45" descr="Screen Shot 2015-01-24 at 3.41.36 PM.png"/>
          <p:cNvPicPr>
            <a:picLocks noChangeAspect="1"/>
          </p:cNvPicPr>
          <p:nvPr/>
        </p:nvPicPr>
        <p:blipFill rotWithShape="1">
          <a:blip r:embed="rId2">
            <a:extLst>
              <a:ext uri="{28A0092B-C50C-407E-A947-70E740481C1C}">
                <a14:useLocalDpi xmlns:a14="http://schemas.microsoft.com/office/drawing/2010/main" val="0"/>
              </a:ext>
            </a:extLst>
          </a:blip>
          <a:srcRect r="49461"/>
          <a:stretch/>
        </p:blipFill>
        <p:spPr>
          <a:xfrm>
            <a:off x="1043455" y="16188985"/>
            <a:ext cx="2652320" cy="2523603"/>
          </a:xfrm>
          <a:prstGeom prst="rect">
            <a:avLst/>
          </a:prstGeom>
        </p:spPr>
      </p:pic>
      <p:pic>
        <p:nvPicPr>
          <p:cNvPr id="47" name="Picture 46" descr="Screen Shot 2015-10-26 at 11.37.20 AM.png"/>
          <p:cNvPicPr>
            <a:picLocks noChangeAspect="1"/>
          </p:cNvPicPr>
          <p:nvPr/>
        </p:nvPicPr>
        <p:blipFill rotWithShape="1">
          <a:blip r:embed="rId3">
            <a:extLst>
              <a:ext uri="{28A0092B-C50C-407E-A947-70E740481C1C}">
                <a14:useLocalDpi xmlns:a14="http://schemas.microsoft.com/office/drawing/2010/main" val="0"/>
              </a:ext>
            </a:extLst>
          </a:blip>
          <a:srcRect l="3046" t="2113" r="5600"/>
          <a:stretch/>
        </p:blipFill>
        <p:spPr>
          <a:xfrm>
            <a:off x="5434576" y="13148229"/>
            <a:ext cx="2763973" cy="2741656"/>
          </a:xfrm>
          <a:prstGeom prst="rect">
            <a:avLst/>
          </a:prstGeom>
        </p:spPr>
      </p:pic>
      <p:pic>
        <p:nvPicPr>
          <p:cNvPr id="50" name="Picture 49" descr="flooding.png"/>
          <p:cNvPicPr>
            <a:picLocks noChangeAspect="1"/>
          </p:cNvPicPr>
          <p:nvPr/>
        </p:nvPicPr>
        <p:blipFill rotWithShape="1">
          <a:blip r:embed="rId4">
            <a:extLst>
              <a:ext uri="{28A0092B-C50C-407E-A947-70E740481C1C}">
                <a14:useLocalDpi xmlns:a14="http://schemas.microsoft.com/office/drawing/2010/main" val="0"/>
              </a:ext>
            </a:extLst>
          </a:blip>
          <a:srcRect l="1259" t="1" r="15203" b="-508"/>
          <a:stretch/>
        </p:blipFill>
        <p:spPr>
          <a:xfrm>
            <a:off x="1193051" y="13073525"/>
            <a:ext cx="4222849" cy="3056733"/>
          </a:xfrm>
          <a:prstGeom prst="rect">
            <a:avLst/>
          </a:prstGeom>
        </p:spPr>
      </p:pic>
      <p:pic>
        <p:nvPicPr>
          <p:cNvPr id="51" name="Picture 50" descr="Design Expo - Presentation  (1).jpg"/>
          <p:cNvPicPr>
            <a:picLocks noChangeAspect="1"/>
          </p:cNvPicPr>
          <p:nvPr/>
        </p:nvPicPr>
        <p:blipFill rotWithShape="1">
          <a:blip r:embed="rId5">
            <a:extLst>
              <a:ext uri="{28A0092B-C50C-407E-A947-70E740481C1C}">
                <a14:useLocalDpi xmlns:a14="http://schemas.microsoft.com/office/drawing/2010/main" val="0"/>
              </a:ext>
            </a:extLst>
          </a:blip>
          <a:srcRect l="2945" t="7778" r="4593" b="12633"/>
          <a:stretch/>
        </p:blipFill>
        <p:spPr>
          <a:xfrm>
            <a:off x="3884507" y="10169779"/>
            <a:ext cx="4295365" cy="2773013"/>
          </a:xfrm>
          <a:prstGeom prst="rect">
            <a:avLst/>
          </a:prstGeom>
        </p:spPr>
      </p:pic>
      <p:pic>
        <p:nvPicPr>
          <p:cNvPr id="52" name="Picture 51" descr="Screen Shot 2015-10-26 at 11.48.04 AM.png"/>
          <p:cNvPicPr>
            <a:picLocks noChangeAspect="1"/>
          </p:cNvPicPr>
          <p:nvPr/>
        </p:nvPicPr>
        <p:blipFill rotWithShape="1">
          <a:blip r:embed="rId6">
            <a:extLst>
              <a:ext uri="{28A0092B-C50C-407E-A947-70E740481C1C}">
                <a14:useLocalDpi xmlns:a14="http://schemas.microsoft.com/office/drawing/2010/main" val="0"/>
              </a:ext>
            </a:extLst>
          </a:blip>
          <a:srcRect l="2532" r="15815"/>
          <a:stretch/>
        </p:blipFill>
        <p:spPr>
          <a:xfrm>
            <a:off x="4451505" y="6680119"/>
            <a:ext cx="3728368" cy="3386709"/>
          </a:xfrm>
          <a:prstGeom prst="rect">
            <a:avLst/>
          </a:prstGeom>
        </p:spPr>
      </p:pic>
      <p:pic>
        <p:nvPicPr>
          <p:cNvPr id="53" name="Picture 52" descr="Screen Shot 2015-10-26 at 10.32.59 AM.png"/>
          <p:cNvPicPr>
            <a:picLocks noChangeAspect="1"/>
          </p:cNvPicPr>
          <p:nvPr/>
        </p:nvPicPr>
        <p:blipFill rotWithShape="1">
          <a:blip r:embed="rId7">
            <a:extLst>
              <a:ext uri="{28A0092B-C50C-407E-A947-70E740481C1C}">
                <a14:useLocalDpi xmlns:a14="http://schemas.microsoft.com/office/drawing/2010/main" val="0"/>
              </a:ext>
            </a:extLst>
          </a:blip>
          <a:srcRect l="13880" t="5663" r="11887" b="36880"/>
          <a:stretch/>
        </p:blipFill>
        <p:spPr>
          <a:xfrm>
            <a:off x="1193051" y="3283638"/>
            <a:ext cx="6986822" cy="3320362"/>
          </a:xfrm>
          <a:prstGeom prst="rect">
            <a:avLst/>
          </a:prstGeom>
        </p:spPr>
      </p:pic>
      <p:pic>
        <p:nvPicPr>
          <p:cNvPr id="19" name="Picture 18" descr="bag1.JPG"/>
          <p:cNvPicPr>
            <a:picLocks noChangeAspect="1"/>
          </p:cNvPicPr>
          <p:nvPr/>
        </p:nvPicPr>
        <p:blipFill rotWithShape="1">
          <a:blip r:embed="rId8">
            <a:extLst>
              <a:ext uri="{28A0092B-C50C-407E-A947-70E740481C1C}">
                <a14:useLocalDpi xmlns:a14="http://schemas.microsoft.com/office/drawing/2010/main" val="0"/>
              </a:ext>
            </a:extLst>
          </a:blip>
          <a:srcRect l="23662" r="27580"/>
          <a:stretch/>
        </p:blipFill>
        <p:spPr>
          <a:xfrm>
            <a:off x="1193050" y="10188457"/>
            <a:ext cx="2586469" cy="2773012"/>
          </a:xfrm>
          <a:prstGeom prst="rect">
            <a:avLst/>
          </a:prstGeom>
        </p:spPr>
      </p:pic>
      <p:pic>
        <p:nvPicPr>
          <p:cNvPr id="2" name="Picture 1" descr="unnamed.jpg"/>
          <p:cNvPicPr>
            <a:picLocks noChangeAspect="1"/>
          </p:cNvPicPr>
          <p:nvPr/>
        </p:nvPicPr>
        <p:blipFill rotWithShape="1">
          <a:blip r:embed="rId9">
            <a:extLst>
              <a:ext uri="{28A0092B-C50C-407E-A947-70E740481C1C}">
                <a14:useLocalDpi xmlns:a14="http://schemas.microsoft.com/office/drawing/2010/main" val="0"/>
              </a:ext>
            </a:extLst>
          </a:blip>
          <a:srcRect l="2280" t="1" r="18722" b="19449"/>
          <a:stretch/>
        </p:blipFill>
        <p:spPr>
          <a:xfrm>
            <a:off x="1193051" y="6790760"/>
            <a:ext cx="3236652" cy="3276067"/>
          </a:xfrm>
          <a:prstGeom prst="rect">
            <a:avLst/>
          </a:prstGeom>
        </p:spPr>
      </p:pic>
      <p:sp>
        <p:nvSpPr>
          <p:cNvPr id="3" name="Rectangle 2"/>
          <p:cNvSpPr/>
          <p:nvPr/>
        </p:nvSpPr>
        <p:spPr>
          <a:xfrm>
            <a:off x="0" y="3283638"/>
            <a:ext cx="9144000" cy="19576362"/>
          </a:xfrm>
          <a:prstGeom prst="rect">
            <a:avLst/>
          </a:prstGeom>
          <a:solidFill>
            <a:schemeClr val="accent3">
              <a:alpha val="52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rgbClr val="528222"/>
              </a:solidFill>
            </a:endParaRPr>
          </a:p>
        </p:txBody>
      </p:sp>
      <p:sp>
        <p:nvSpPr>
          <p:cNvPr id="27" name="Rectangle 26"/>
          <p:cNvSpPr/>
          <p:nvPr/>
        </p:nvSpPr>
        <p:spPr>
          <a:xfrm>
            <a:off x="1230402" y="3284820"/>
            <a:ext cx="6949469" cy="47834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TextBox 27"/>
          <p:cNvSpPr txBox="1"/>
          <p:nvPr/>
        </p:nvSpPr>
        <p:spPr>
          <a:xfrm>
            <a:off x="1816317" y="6634705"/>
            <a:ext cx="5569191" cy="784830"/>
          </a:xfrm>
          <a:prstGeom prst="rect">
            <a:avLst/>
          </a:prstGeom>
          <a:solidFill>
            <a:schemeClr val="bg1">
              <a:alpha val="83000"/>
            </a:schemeClr>
          </a:solidFill>
        </p:spPr>
        <p:txBody>
          <a:bodyPr wrap="square" rtlCol="0">
            <a:spAutoFit/>
          </a:bodyPr>
          <a:lstStyle/>
          <a:p>
            <a:r>
              <a:rPr lang="en-US" sz="1500" dirty="0" smtClean="0">
                <a:solidFill>
                  <a:schemeClr val="tx1">
                    <a:lumMod val="50000"/>
                    <a:lumOff val="50000"/>
                  </a:schemeClr>
                </a:solidFill>
                <a:latin typeface="Avenir Book"/>
                <a:cs typeface="Avenir Book"/>
              </a:rPr>
              <a:t>Jenny</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Founded</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Jiang</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China</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Design</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Initiative</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in</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2014.</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JCD</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teach</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human-centered</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design</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to</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Chinese</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college</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students</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who</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design</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solutions</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for</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social</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challenges</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in</a:t>
            </a:r>
            <a:r>
              <a:rPr lang="zh-CN" altLang="en-US" sz="1500" dirty="0" smtClean="0">
                <a:solidFill>
                  <a:schemeClr val="tx1">
                    <a:lumMod val="50000"/>
                    <a:lumOff val="50000"/>
                  </a:schemeClr>
                </a:solidFill>
                <a:latin typeface="Avenir Book"/>
                <a:cs typeface="Avenir Book"/>
              </a:rPr>
              <a:t> </a:t>
            </a:r>
            <a:r>
              <a:rPr lang="en-US" altLang="zh-CN" sz="1500" dirty="0" smtClean="0">
                <a:solidFill>
                  <a:schemeClr val="tx1">
                    <a:lumMod val="50000"/>
                    <a:lumOff val="50000"/>
                  </a:schemeClr>
                </a:solidFill>
                <a:latin typeface="Avenir Book"/>
                <a:cs typeface="Avenir Book"/>
              </a:rPr>
              <a:t>China.</a:t>
            </a:r>
            <a:r>
              <a:rPr lang="zh-CN" altLang="en-US" sz="1500" dirty="0" smtClean="0">
                <a:solidFill>
                  <a:schemeClr val="tx1">
                    <a:lumMod val="50000"/>
                    <a:lumOff val="50000"/>
                  </a:schemeClr>
                </a:solidFill>
                <a:latin typeface="Avenir Book"/>
                <a:cs typeface="Avenir Book"/>
              </a:rPr>
              <a:t> </a:t>
            </a:r>
            <a:endParaRPr lang="en-US" sz="1500" dirty="0">
              <a:solidFill>
                <a:schemeClr val="tx1">
                  <a:lumMod val="50000"/>
                  <a:lumOff val="50000"/>
                </a:schemeClr>
              </a:solidFill>
              <a:latin typeface="Avenir Book"/>
              <a:cs typeface="Avenir Book"/>
            </a:endParaRPr>
          </a:p>
        </p:txBody>
      </p:sp>
      <p:pic>
        <p:nvPicPr>
          <p:cNvPr id="29" name="Picture 28" descr="Screen Shot 2015-10-26 at 11.41.5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4967" y="3683594"/>
            <a:ext cx="4921299" cy="2786183"/>
          </a:xfrm>
          <a:prstGeom prst="rect">
            <a:avLst/>
          </a:prstGeom>
        </p:spPr>
      </p:pic>
      <p:sp>
        <p:nvSpPr>
          <p:cNvPr id="30" name="TextBox 29"/>
          <p:cNvSpPr txBox="1"/>
          <p:nvPr/>
        </p:nvSpPr>
        <p:spPr>
          <a:xfrm>
            <a:off x="6267395" y="7469362"/>
            <a:ext cx="1582484" cy="369332"/>
          </a:xfrm>
          <a:prstGeom prst="rect">
            <a:avLst/>
          </a:prstGeom>
          <a:noFill/>
          <a:ln>
            <a:noFill/>
          </a:ln>
        </p:spPr>
        <p:txBody>
          <a:bodyPr wrap="none" rtlCol="0">
            <a:spAutoFit/>
          </a:bodyPr>
          <a:lstStyle/>
          <a:p>
            <a:r>
              <a:rPr lang="en-US" altLang="zh-CN" sz="1800" b="1" u="sng" dirty="0" smtClean="0">
                <a:solidFill>
                  <a:srgbClr val="528222"/>
                </a:solidFill>
                <a:latin typeface="Avenir Black"/>
                <a:cs typeface="Avenir Black"/>
              </a:rPr>
              <a:t>Project</a:t>
            </a:r>
            <a:r>
              <a:rPr lang="zh-CN" altLang="en-US" sz="1800" b="1" u="sng" dirty="0" smtClean="0">
                <a:solidFill>
                  <a:srgbClr val="528222"/>
                </a:solidFill>
                <a:latin typeface="Avenir Black"/>
                <a:cs typeface="Avenir Black"/>
              </a:rPr>
              <a:t> </a:t>
            </a:r>
            <a:r>
              <a:rPr lang="en-US" altLang="zh-CN" sz="1800" b="1" u="sng" dirty="0" smtClean="0">
                <a:solidFill>
                  <a:srgbClr val="528222"/>
                </a:solidFill>
                <a:latin typeface="Avenir Black"/>
                <a:cs typeface="Avenir Black"/>
              </a:rPr>
              <a:t>Page</a:t>
            </a:r>
            <a:endParaRPr lang="en-US" sz="1800" b="1" u="sng" dirty="0">
              <a:solidFill>
                <a:srgbClr val="528222"/>
              </a:solidFill>
              <a:latin typeface="Avenir Black"/>
              <a:cs typeface="Avenir Black"/>
            </a:endParaRPr>
          </a:p>
        </p:txBody>
      </p:sp>
      <p:sp>
        <p:nvSpPr>
          <p:cNvPr id="31" name="Pentagon 30"/>
          <p:cNvSpPr/>
          <p:nvPr/>
        </p:nvSpPr>
        <p:spPr>
          <a:xfrm>
            <a:off x="7468798" y="5002328"/>
            <a:ext cx="141468" cy="665238"/>
          </a:xfrm>
          <a:prstGeom prst="homePlate">
            <a:avLst/>
          </a:prstGeom>
          <a:solidFill>
            <a:srgbClr val="5282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58040"/>
              </a:solidFill>
            </a:endParaRPr>
          </a:p>
        </p:txBody>
      </p:sp>
      <p:sp>
        <p:nvSpPr>
          <p:cNvPr id="32" name="TextBox 31"/>
          <p:cNvSpPr txBox="1"/>
          <p:nvPr/>
        </p:nvSpPr>
        <p:spPr>
          <a:xfrm>
            <a:off x="1548335" y="7491004"/>
            <a:ext cx="813043" cy="338554"/>
          </a:xfrm>
          <a:prstGeom prst="rect">
            <a:avLst/>
          </a:prstGeom>
          <a:noFill/>
          <a:ln>
            <a:noFill/>
          </a:ln>
        </p:spPr>
        <p:txBody>
          <a:bodyPr wrap="none" rtlCol="0">
            <a:spAutoFit/>
          </a:bodyPr>
          <a:lstStyle/>
          <a:p>
            <a:r>
              <a:rPr lang="en-US" altLang="zh-CN" sz="1600" b="1" u="sng" dirty="0" smtClean="0">
                <a:solidFill>
                  <a:srgbClr val="528222"/>
                </a:solidFill>
                <a:latin typeface="Avenir Book"/>
                <a:cs typeface="Avenir Book"/>
              </a:rPr>
              <a:t>Return</a:t>
            </a:r>
            <a:endParaRPr lang="en-US" sz="1600" b="1" u="sng" dirty="0">
              <a:solidFill>
                <a:srgbClr val="528222"/>
              </a:solidFill>
              <a:latin typeface="Avenir Book"/>
              <a:cs typeface="Avenir Book"/>
            </a:endParaRPr>
          </a:p>
        </p:txBody>
      </p:sp>
      <p:sp>
        <p:nvSpPr>
          <p:cNvPr id="33" name="TextBox 3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spTree>
    <p:extLst>
      <p:ext uri="{BB962C8B-B14F-4D97-AF65-F5344CB8AC3E}">
        <p14:creationId xmlns:p14="http://schemas.microsoft.com/office/powerpoint/2010/main" val="35878472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92532" y="1512575"/>
            <a:ext cx="774571"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Work</a:t>
            </a:r>
            <a:endParaRPr lang="en-US" sz="1800" b="1" dirty="0">
              <a:solidFill>
                <a:srgbClr val="A6A6A6"/>
              </a:solidFill>
              <a:latin typeface="Avenir Next Demi Bold"/>
              <a:cs typeface="Avenir Next Demi Bold"/>
            </a:endParaRPr>
          </a:p>
        </p:txBody>
      </p:sp>
      <p:sp>
        <p:nvSpPr>
          <p:cNvPr id="13" name="TextBox 12"/>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4" name="TextBox 13"/>
          <p:cNvSpPr txBox="1"/>
          <p:nvPr/>
        </p:nvSpPr>
        <p:spPr>
          <a:xfrm>
            <a:off x="6420099" y="1505835"/>
            <a:ext cx="889987" cy="369332"/>
          </a:xfrm>
          <a:prstGeom prst="rect">
            <a:avLst/>
          </a:prstGeom>
          <a:noFill/>
        </p:spPr>
        <p:txBody>
          <a:bodyPr wrap="none" rtlCol="0">
            <a:spAutoFit/>
          </a:bodyPr>
          <a:lstStyle/>
          <a:p>
            <a:r>
              <a:rPr lang="en-US" sz="1800" b="1" u="sng" dirty="0" smtClean="0">
                <a:latin typeface="Avenir Next Demi Bold"/>
                <a:cs typeface="Avenir Next Demi Bold"/>
              </a:rPr>
              <a:t>About</a:t>
            </a:r>
            <a:endParaRPr lang="en-US" sz="1800" b="1" u="sng" dirty="0">
              <a:latin typeface="Avenir Next Demi Bold"/>
              <a:cs typeface="Avenir Next Demi Bold"/>
            </a:endParaRPr>
          </a:p>
        </p:txBody>
      </p:sp>
      <p:pic>
        <p:nvPicPr>
          <p:cNvPr id="5" name="Picture 4" descr="DSC01017.JPG"/>
          <p:cNvPicPr>
            <a:picLocks noChangeAspect="1"/>
          </p:cNvPicPr>
          <p:nvPr/>
        </p:nvPicPr>
        <p:blipFill rotWithShape="1">
          <a:blip r:embed="rId2">
            <a:extLst>
              <a:ext uri="{28A0092B-C50C-407E-A947-70E740481C1C}">
                <a14:useLocalDpi xmlns:a14="http://schemas.microsoft.com/office/drawing/2010/main" val="0"/>
              </a:ext>
            </a:extLst>
          </a:blip>
          <a:srcRect l="4806" r="13672"/>
          <a:stretch/>
        </p:blipFill>
        <p:spPr>
          <a:xfrm rot="5400000">
            <a:off x="529608" y="3748155"/>
            <a:ext cx="4019091" cy="3323556"/>
          </a:xfrm>
          <a:prstGeom prst="rect">
            <a:avLst/>
          </a:prstGeom>
        </p:spPr>
      </p:pic>
      <p:sp>
        <p:nvSpPr>
          <p:cNvPr id="10" name="Rectangle 9"/>
          <p:cNvSpPr/>
          <p:nvPr/>
        </p:nvSpPr>
        <p:spPr>
          <a:xfrm>
            <a:off x="4593558" y="3292763"/>
            <a:ext cx="4185936" cy="3785652"/>
          </a:xfrm>
          <a:prstGeom prst="rect">
            <a:avLst/>
          </a:prstGeom>
        </p:spPr>
        <p:txBody>
          <a:bodyPr wrap="square">
            <a:spAutoFit/>
          </a:bodyPr>
          <a:lstStyle/>
          <a:p>
            <a:r>
              <a:rPr lang="en-US" sz="1500" dirty="0" smtClean="0">
                <a:solidFill>
                  <a:srgbClr val="7F7F7F"/>
                </a:solidFill>
                <a:latin typeface="Avenir Medium"/>
                <a:cs typeface="Avenir Medium"/>
              </a:rPr>
              <a:t>Jenny Wang is a human-centered design strategist, an experimenter and a deliver. She likes using human-centered design to think and prototype, getting her hands dirty to explore and make things. She also believes that design could facilitate implementing and delivering the actual impact to the end users of a product or service. Jenny loves working on design challenges where she sees potentials for improving users’ experiences and creating meaningful impact to the society. </a:t>
            </a:r>
          </a:p>
          <a:p>
            <a:endParaRPr lang="en-US" sz="1500" dirty="0">
              <a:solidFill>
                <a:srgbClr val="7F7F7F"/>
              </a:solidFill>
              <a:latin typeface="Avenir Medium"/>
              <a:cs typeface="Avenir Medium"/>
            </a:endParaRPr>
          </a:p>
          <a:p>
            <a:r>
              <a:rPr lang="en-US" sz="1500" dirty="0" smtClean="0">
                <a:solidFill>
                  <a:srgbClr val="7F7F7F"/>
                </a:solidFill>
                <a:latin typeface="Avenir Medium"/>
                <a:cs typeface="Avenir Medium"/>
              </a:rPr>
              <a:t>Jenny also founded a human-centered design organization to teach more people the human-centered design methodologies to seed impact through education.</a:t>
            </a:r>
            <a:endParaRPr lang="en-US" sz="1500" dirty="0">
              <a:solidFill>
                <a:srgbClr val="7F7F7F"/>
              </a:solidFill>
              <a:latin typeface="Avenir Medium"/>
              <a:cs typeface="Avenir Medium"/>
            </a:endParaRPr>
          </a:p>
        </p:txBody>
      </p:sp>
      <p:sp>
        <p:nvSpPr>
          <p:cNvPr id="15" name="Rectangle 14"/>
          <p:cNvSpPr/>
          <p:nvPr/>
        </p:nvSpPr>
        <p:spPr>
          <a:xfrm>
            <a:off x="4578184" y="7149632"/>
            <a:ext cx="3929723" cy="330860"/>
          </a:xfrm>
          <a:prstGeom prst="rect">
            <a:avLst/>
          </a:prstGeom>
        </p:spPr>
        <p:txBody>
          <a:bodyPr wrap="square">
            <a:spAutoFit/>
          </a:bodyPr>
          <a:lstStyle/>
          <a:p>
            <a:r>
              <a:rPr lang="en-US" sz="1550" b="1" u="sng" dirty="0" smtClean="0">
                <a:solidFill>
                  <a:srgbClr val="528222"/>
                </a:solidFill>
                <a:latin typeface="Avenir Medium"/>
                <a:cs typeface="Avenir Medium"/>
              </a:rPr>
              <a:t>Contact</a:t>
            </a:r>
            <a:r>
              <a:rPr lang="zh-CN" altLang="en-US" sz="1550" b="1" u="sng" dirty="0" smtClean="0">
                <a:solidFill>
                  <a:srgbClr val="528222"/>
                </a:solidFill>
                <a:latin typeface="Avenir Medium"/>
                <a:cs typeface="Avenir Medium"/>
              </a:rPr>
              <a:t> </a:t>
            </a:r>
            <a:r>
              <a:rPr lang="en-US" altLang="zh-CN" sz="1550" b="1" u="sng" dirty="0" smtClean="0">
                <a:solidFill>
                  <a:srgbClr val="528222"/>
                </a:solidFill>
                <a:latin typeface="Avenir Medium"/>
                <a:cs typeface="Avenir Medium"/>
              </a:rPr>
              <a:t>Info:</a:t>
            </a:r>
            <a:r>
              <a:rPr lang="zh-CN" altLang="en-US" sz="1550" b="1" u="sng" dirty="0" smtClean="0">
                <a:solidFill>
                  <a:srgbClr val="528222"/>
                </a:solidFill>
                <a:latin typeface="Avenir Medium"/>
                <a:cs typeface="Avenir Medium"/>
              </a:rPr>
              <a:t> </a:t>
            </a:r>
            <a:r>
              <a:rPr lang="en-US" altLang="zh-CN" sz="1550" b="1" u="sng" dirty="0" smtClean="0">
                <a:solidFill>
                  <a:srgbClr val="528222"/>
                </a:solidFill>
                <a:latin typeface="Avenir Medium"/>
                <a:cs typeface="Avenir Medium"/>
              </a:rPr>
              <a:t>jennywjs814@gmail.com</a:t>
            </a:r>
          </a:p>
        </p:txBody>
      </p:sp>
      <p:sp>
        <p:nvSpPr>
          <p:cNvPr id="16" name="Rectangle 15"/>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17" name="Rectangle 16"/>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18" name="Rectangle 17"/>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
        <p:nvSpPr>
          <p:cNvPr id="19" name="TextBox 18"/>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spTree>
    <p:extLst>
      <p:ext uri="{BB962C8B-B14F-4D97-AF65-F5344CB8AC3E}">
        <p14:creationId xmlns:p14="http://schemas.microsoft.com/office/powerpoint/2010/main" val="41876011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92532" y="1512575"/>
            <a:ext cx="774571"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Work</a:t>
            </a:r>
            <a:endParaRPr lang="en-US" sz="1800" b="1" dirty="0">
              <a:solidFill>
                <a:srgbClr val="A6A6A6"/>
              </a:solidFill>
              <a:latin typeface="Avenir Next Demi Bold"/>
              <a:cs typeface="Avenir Next Demi Bold"/>
            </a:endParaRPr>
          </a:p>
        </p:txBody>
      </p:sp>
      <p:sp>
        <p:nvSpPr>
          <p:cNvPr id="13" name="TextBox 12"/>
          <p:cNvSpPr txBox="1"/>
          <p:nvPr/>
        </p:nvSpPr>
        <p:spPr>
          <a:xfrm>
            <a:off x="7335149" y="1515264"/>
            <a:ext cx="659155" cy="369332"/>
          </a:xfrm>
          <a:prstGeom prst="rect">
            <a:avLst/>
          </a:prstGeom>
          <a:noFill/>
        </p:spPr>
        <p:txBody>
          <a:bodyPr wrap="none" rtlCol="0">
            <a:spAutoFit/>
          </a:bodyPr>
          <a:lstStyle/>
          <a:p>
            <a:r>
              <a:rPr lang="en-US" sz="1800" b="1" u="sng" dirty="0" smtClean="0">
                <a:latin typeface="Avenir Next Demi Bold"/>
                <a:cs typeface="Avenir Next Demi Bold"/>
              </a:rPr>
              <a:t>Play</a:t>
            </a:r>
            <a:endParaRPr lang="en-US" sz="1800" b="1" u="sng" dirty="0">
              <a:latin typeface="Avenir Next Demi Bold"/>
              <a:cs typeface="Avenir Next Demi Bold"/>
            </a:endParaRPr>
          </a:p>
        </p:txBody>
      </p:sp>
      <p:sp>
        <p:nvSpPr>
          <p:cNvPr id="14" name="TextBox 13"/>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5" name="Rectangle 14"/>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11" name="Rectangle 10"/>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12" name="Rectangle 11"/>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pic>
        <p:nvPicPr>
          <p:cNvPr id="2" name="Picture 1" descr="1.pic.jpg"/>
          <p:cNvPicPr>
            <a:picLocks noChangeAspect="1"/>
          </p:cNvPicPr>
          <p:nvPr/>
        </p:nvPicPr>
        <p:blipFill rotWithShape="1">
          <a:blip r:embed="rId2">
            <a:extLst>
              <a:ext uri="{28A0092B-C50C-407E-A947-70E740481C1C}">
                <a14:useLocalDpi xmlns:a14="http://schemas.microsoft.com/office/drawing/2010/main" val="0"/>
              </a:ext>
            </a:extLst>
          </a:blip>
          <a:srcRect t="8272" b="34926"/>
          <a:stretch/>
        </p:blipFill>
        <p:spPr>
          <a:xfrm>
            <a:off x="850581" y="3604559"/>
            <a:ext cx="2015969" cy="2035735"/>
          </a:xfrm>
          <a:prstGeom prst="rect">
            <a:avLst/>
          </a:prstGeom>
        </p:spPr>
      </p:pic>
      <p:pic>
        <p:nvPicPr>
          <p:cNvPr id="8" name="Picture 7" descr="WeChat_1446475872.png"/>
          <p:cNvPicPr>
            <a:picLocks noChangeAspect="1"/>
          </p:cNvPicPr>
          <p:nvPr/>
        </p:nvPicPr>
        <p:blipFill rotWithShape="1">
          <a:blip r:embed="rId3">
            <a:extLst>
              <a:ext uri="{28A0092B-C50C-407E-A947-70E740481C1C}">
                <a14:useLocalDpi xmlns:a14="http://schemas.microsoft.com/office/drawing/2010/main" val="0"/>
              </a:ext>
            </a:extLst>
          </a:blip>
          <a:srcRect t="16243" b="12567"/>
          <a:stretch/>
        </p:blipFill>
        <p:spPr>
          <a:xfrm>
            <a:off x="850594" y="5971559"/>
            <a:ext cx="2001796" cy="2003301"/>
          </a:xfrm>
          <a:prstGeom prst="rect">
            <a:avLst/>
          </a:prstGeom>
        </p:spPr>
      </p:pic>
      <p:sp>
        <p:nvSpPr>
          <p:cNvPr id="16" name="TextBox 15"/>
          <p:cNvSpPr txBox="1"/>
          <p:nvPr/>
        </p:nvSpPr>
        <p:spPr>
          <a:xfrm>
            <a:off x="3081463" y="3604559"/>
            <a:ext cx="4987545" cy="1846659"/>
          </a:xfrm>
          <a:prstGeom prst="rect">
            <a:avLst/>
          </a:prstGeom>
          <a:noFill/>
        </p:spPr>
        <p:txBody>
          <a:bodyPr wrap="square" rtlCol="0">
            <a:spAutoFit/>
          </a:bodyPr>
          <a:lstStyle/>
          <a:p>
            <a:r>
              <a:rPr lang="en-US" b="1" dirty="0" smtClean="0">
                <a:latin typeface="Avenir Light"/>
                <a:cs typeface="Avenir Light"/>
              </a:rPr>
              <a:t>White First, Two Steps, Checkmate</a:t>
            </a:r>
            <a:r>
              <a:rPr lang="en-US" dirty="0" smtClean="0">
                <a:latin typeface="Avenir Light"/>
                <a:cs typeface="Avenir Light"/>
              </a:rPr>
              <a:t>!</a:t>
            </a:r>
          </a:p>
          <a:p>
            <a:endParaRPr lang="en-US" sz="1800" dirty="0" smtClean="0">
              <a:latin typeface="Avenir Light"/>
              <a:cs typeface="Avenir Light"/>
            </a:endParaRPr>
          </a:p>
          <a:p>
            <a:r>
              <a:rPr lang="en-US" sz="1800" dirty="0" smtClean="0">
                <a:latin typeface="Avenir Light"/>
                <a:cs typeface="Avenir Light"/>
              </a:rPr>
              <a:t>Took me a really long time to figure out. Don’t rule out things easily and don’t assume. The true answer is most obvious but hard to find</a:t>
            </a:r>
            <a:r>
              <a:rPr lang="is-IS" sz="1800" dirty="0" smtClean="0">
                <a:latin typeface="Avenir Light"/>
                <a:cs typeface="Avenir Light"/>
              </a:rPr>
              <a:t>…</a:t>
            </a:r>
            <a:r>
              <a:rPr lang="is-IS" sz="1800" u="sng" dirty="0" smtClean="0">
                <a:solidFill>
                  <a:srgbClr val="528222"/>
                </a:solidFill>
                <a:latin typeface="Avenir Book"/>
                <a:cs typeface="Avenir Book"/>
              </a:rPr>
              <a:t>Read More</a:t>
            </a:r>
            <a:endParaRPr lang="en-US" sz="1800" u="sng" dirty="0" smtClean="0">
              <a:solidFill>
                <a:srgbClr val="528222"/>
              </a:solidFill>
              <a:latin typeface="Avenir Book"/>
              <a:cs typeface="Avenir Book"/>
            </a:endParaRPr>
          </a:p>
        </p:txBody>
      </p:sp>
      <p:sp>
        <p:nvSpPr>
          <p:cNvPr id="17" name="TextBox 16"/>
          <p:cNvSpPr txBox="1"/>
          <p:nvPr/>
        </p:nvSpPr>
        <p:spPr>
          <a:xfrm>
            <a:off x="3098759" y="5971559"/>
            <a:ext cx="4987545" cy="1846659"/>
          </a:xfrm>
          <a:prstGeom prst="rect">
            <a:avLst/>
          </a:prstGeom>
          <a:noFill/>
        </p:spPr>
        <p:txBody>
          <a:bodyPr wrap="square" rtlCol="0">
            <a:spAutoFit/>
          </a:bodyPr>
          <a:lstStyle/>
          <a:p>
            <a:r>
              <a:rPr lang="en-US" b="1" dirty="0" smtClean="0">
                <a:latin typeface="Avenir Light"/>
                <a:cs typeface="Avenir Light"/>
              </a:rPr>
              <a:t>My Next Favorite</a:t>
            </a:r>
            <a:endParaRPr lang="en-US" dirty="0" smtClean="0">
              <a:latin typeface="Avenir Light"/>
              <a:cs typeface="Avenir Light"/>
            </a:endParaRPr>
          </a:p>
          <a:p>
            <a:endParaRPr lang="en-US" sz="1800" dirty="0" smtClean="0">
              <a:latin typeface="Avenir Light"/>
              <a:cs typeface="Avenir Light"/>
            </a:endParaRPr>
          </a:p>
          <a:p>
            <a:r>
              <a:rPr lang="en-US" sz="1800" dirty="0" smtClean="0">
                <a:latin typeface="Avenir Light"/>
                <a:cs typeface="Avenir Light"/>
              </a:rPr>
              <a:t>When I encountered a video of this little one, I was so amazed! Yet the technology to build this is not the hardest a, but what it is </a:t>
            </a:r>
            <a:r>
              <a:rPr lang="en-US" sz="1800" dirty="0" err="1" smtClean="0">
                <a:latin typeface="Avenir Light"/>
                <a:cs typeface="Avenir Light"/>
              </a:rPr>
              <a:t>conve</a:t>
            </a:r>
            <a:r>
              <a:rPr lang="is-IS" sz="1800" dirty="0" smtClean="0">
                <a:latin typeface="Avenir Light"/>
                <a:cs typeface="Avenir Light"/>
              </a:rPr>
              <a:t>…</a:t>
            </a:r>
            <a:r>
              <a:rPr lang="is-IS" sz="1800" u="sng" dirty="0" smtClean="0">
                <a:solidFill>
                  <a:srgbClr val="528222"/>
                </a:solidFill>
                <a:latin typeface="Avenir Book"/>
                <a:cs typeface="Avenir Book"/>
              </a:rPr>
              <a:t>Read More</a:t>
            </a:r>
            <a:endParaRPr lang="en-US" sz="1800" u="sng" dirty="0" smtClean="0">
              <a:solidFill>
                <a:srgbClr val="528222"/>
              </a:solidFill>
              <a:latin typeface="Avenir Book"/>
              <a:cs typeface="Avenir Book"/>
            </a:endParaRPr>
          </a:p>
        </p:txBody>
      </p:sp>
      <p:pic>
        <p:nvPicPr>
          <p:cNvPr id="20" name="Picture 19" descr="microsoft-hololens.jpg"/>
          <p:cNvPicPr>
            <a:picLocks noChangeAspect="1"/>
          </p:cNvPicPr>
          <p:nvPr/>
        </p:nvPicPr>
        <p:blipFill rotWithShape="1">
          <a:blip r:embed="rId4">
            <a:extLst>
              <a:ext uri="{28A0092B-C50C-407E-A947-70E740481C1C}">
                <a14:useLocalDpi xmlns:a14="http://schemas.microsoft.com/office/drawing/2010/main" val="0"/>
              </a:ext>
            </a:extLst>
          </a:blip>
          <a:srcRect l="17768" r="18321"/>
          <a:stretch/>
        </p:blipFill>
        <p:spPr>
          <a:xfrm>
            <a:off x="850580" y="8281665"/>
            <a:ext cx="2015969" cy="1927293"/>
          </a:xfrm>
          <a:prstGeom prst="rect">
            <a:avLst/>
          </a:prstGeom>
        </p:spPr>
      </p:pic>
      <p:sp>
        <p:nvSpPr>
          <p:cNvPr id="21" name="TextBox 20"/>
          <p:cNvSpPr txBox="1"/>
          <p:nvPr/>
        </p:nvSpPr>
        <p:spPr>
          <a:xfrm>
            <a:off x="3081463" y="8281665"/>
            <a:ext cx="4987545" cy="1846659"/>
          </a:xfrm>
          <a:prstGeom prst="rect">
            <a:avLst/>
          </a:prstGeom>
          <a:noFill/>
        </p:spPr>
        <p:txBody>
          <a:bodyPr wrap="square" rtlCol="0">
            <a:spAutoFit/>
          </a:bodyPr>
          <a:lstStyle/>
          <a:p>
            <a:r>
              <a:rPr lang="en-US" b="1" dirty="0" smtClean="0">
                <a:latin typeface="Avenir Light"/>
                <a:cs typeface="Avenir Light"/>
              </a:rPr>
              <a:t>Went to a </a:t>
            </a:r>
            <a:r>
              <a:rPr lang="en-US" b="1" dirty="0" err="1" smtClean="0">
                <a:latin typeface="Avenir Light"/>
                <a:cs typeface="Avenir Light"/>
              </a:rPr>
              <a:t>HoloLens</a:t>
            </a:r>
            <a:r>
              <a:rPr lang="en-US" b="1" dirty="0" smtClean="0">
                <a:latin typeface="Avenir Light"/>
                <a:cs typeface="Avenir Light"/>
              </a:rPr>
              <a:t> Demo</a:t>
            </a:r>
            <a:endParaRPr lang="en-US" dirty="0" smtClean="0">
              <a:latin typeface="Avenir Light"/>
              <a:cs typeface="Avenir Light"/>
            </a:endParaRPr>
          </a:p>
          <a:p>
            <a:endParaRPr lang="en-US" sz="1800" dirty="0" smtClean="0">
              <a:latin typeface="Avenir Light"/>
              <a:cs typeface="Avenir Light"/>
            </a:endParaRPr>
          </a:p>
          <a:p>
            <a:r>
              <a:rPr lang="en-US" sz="1800" dirty="0" smtClean="0">
                <a:latin typeface="Avenir Light"/>
                <a:cs typeface="Avenir Light"/>
              </a:rPr>
              <a:t>Last week I went to a </a:t>
            </a:r>
            <a:r>
              <a:rPr lang="en-US" sz="1800" dirty="0" err="1" smtClean="0">
                <a:latin typeface="Avenir Light"/>
                <a:cs typeface="Avenir Light"/>
              </a:rPr>
              <a:t>HoloLens</a:t>
            </a:r>
            <a:r>
              <a:rPr lang="en-US" sz="1800" dirty="0" smtClean="0">
                <a:latin typeface="Avenir Light"/>
                <a:cs typeface="Avenir Light"/>
              </a:rPr>
              <a:t> Demo in Chicago and tried it. The experience is</a:t>
            </a:r>
            <a:r>
              <a:rPr lang="zh-CN" altLang="en-US" sz="1800" dirty="0" smtClean="0">
                <a:latin typeface="Avenir Light"/>
                <a:cs typeface="Avenir Light"/>
              </a:rPr>
              <a:t> </a:t>
            </a:r>
            <a:r>
              <a:rPr lang="en-US" sz="1800" dirty="0" smtClean="0">
                <a:latin typeface="Avenir Light"/>
                <a:cs typeface="Avenir Light"/>
              </a:rPr>
              <a:t>alright but my nose hurt for five day after the demo</a:t>
            </a:r>
            <a:r>
              <a:rPr lang="is-IS" sz="1800" dirty="0" smtClean="0">
                <a:latin typeface="Avenir Light"/>
                <a:cs typeface="Avenir Light"/>
              </a:rPr>
              <a:t>…</a:t>
            </a:r>
            <a:r>
              <a:rPr lang="en-US" sz="1800" dirty="0" smtClean="0">
                <a:latin typeface="Avenir Light"/>
                <a:cs typeface="Avenir Light"/>
              </a:rPr>
              <a:t> </a:t>
            </a:r>
            <a:r>
              <a:rPr lang="is-IS" sz="1800" u="sng" dirty="0" smtClean="0">
                <a:solidFill>
                  <a:srgbClr val="528222"/>
                </a:solidFill>
                <a:latin typeface="Avenir Book"/>
                <a:cs typeface="Avenir Book"/>
              </a:rPr>
              <a:t>Read More</a:t>
            </a:r>
            <a:endParaRPr lang="en-US" sz="1800" u="sng" dirty="0" smtClean="0">
              <a:solidFill>
                <a:srgbClr val="528222"/>
              </a:solidFill>
              <a:latin typeface="Avenir Book"/>
              <a:cs typeface="Avenir Book"/>
            </a:endParaRPr>
          </a:p>
        </p:txBody>
      </p:sp>
      <p:sp>
        <p:nvSpPr>
          <p:cNvPr id="22" name="TextBox 21"/>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spTree>
    <p:extLst>
      <p:ext uri="{BB962C8B-B14F-4D97-AF65-F5344CB8AC3E}">
        <p14:creationId xmlns:p14="http://schemas.microsoft.com/office/powerpoint/2010/main" val="29516302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329" y="4460380"/>
            <a:ext cx="6527800" cy="692497"/>
          </a:xfrm>
          <a:prstGeom prst="rect">
            <a:avLst/>
          </a:prstGeom>
          <a:noFill/>
        </p:spPr>
        <p:txBody>
          <a:bodyPr wrap="square" rtlCol="0">
            <a:spAutoFit/>
          </a:bodyPr>
          <a:lstStyle/>
          <a:p>
            <a:pPr algn="just"/>
            <a:r>
              <a:rPr lang="en-US" sz="1300" dirty="0" smtClean="0">
                <a:latin typeface="Avenir Book"/>
                <a:cs typeface="Avenir Book"/>
              </a:rPr>
              <a:t>Jiang</a:t>
            </a:r>
            <a:r>
              <a:rPr lang="zh-CN" altLang="en-US" sz="1300" dirty="0" smtClean="0">
                <a:latin typeface="Avenir Book"/>
                <a:cs typeface="Avenir Book"/>
              </a:rPr>
              <a:t> </a:t>
            </a:r>
            <a:r>
              <a:rPr lang="en-US" sz="1300" dirty="0" smtClean="0">
                <a:latin typeface="Avenir Book"/>
                <a:cs typeface="Avenir Book"/>
              </a:rPr>
              <a:t>China Human-Centered Design Challenge is a two-week </a:t>
            </a:r>
            <a:r>
              <a:rPr lang="en-US" altLang="zh-CN" sz="1300" dirty="0" smtClean="0">
                <a:latin typeface="Avenir Book"/>
                <a:cs typeface="Avenir Book"/>
              </a:rPr>
              <a:t>design</a:t>
            </a:r>
            <a:r>
              <a:rPr lang="en-US" sz="1300" dirty="0" smtClean="0">
                <a:latin typeface="Avenir Book"/>
                <a:cs typeface="Avenir Book"/>
              </a:rPr>
              <a:t> challenge </a:t>
            </a:r>
            <a:r>
              <a:rPr lang="en-US" sz="1300" dirty="0" smtClean="0">
                <a:latin typeface="Avenir Book"/>
                <a:cs typeface="Avenir Book"/>
              </a:rPr>
              <a:t>for Chinese college students across </a:t>
            </a:r>
            <a:r>
              <a:rPr lang="en-US" sz="1300" dirty="0" smtClean="0">
                <a:latin typeface="Avenir Book"/>
                <a:cs typeface="Avenir Book"/>
              </a:rPr>
              <a:t>disciplines</a:t>
            </a:r>
            <a:r>
              <a:rPr lang="en-US" altLang="zh-CN" sz="1300" dirty="0" smtClean="0">
                <a:latin typeface="Avenir Book"/>
                <a:cs typeface="Avenir Book"/>
              </a:rPr>
              <a:t>.</a:t>
            </a:r>
            <a:r>
              <a:rPr lang="zh-CN" altLang="en-US" sz="1300" dirty="0" smtClean="0">
                <a:latin typeface="Avenir Book"/>
                <a:cs typeface="Avenir Book"/>
              </a:rPr>
              <a:t> </a:t>
            </a:r>
            <a:r>
              <a:rPr lang="en-US" altLang="zh-CN" sz="1300" dirty="0" smtClean="0">
                <a:latin typeface="Avenir Book"/>
                <a:cs typeface="Avenir Book"/>
              </a:rPr>
              <a:t>The website is </a:t>
            </a:r>
            <a:r>
              <a:rPr lang="en-US" altLang="zh-CN" sz="1300" b="1" dirty="0" smtClean="0">
                <a:latin typeface="Avenir Book"/>
                <a:cs typeface="Avenir Book"/>
                <a:hlinkClick r:id="rId2"/>
              </a:rPr>
              <a:t>HERE</a:t>
            </a:r>
            <a:r>
              <a:rPr lang="en-US" altLang="zh-CN" sz="1300" dirty="0" smtClean="0">
                <a:latin typeface="Avenir Book"/>
                <a:cs typeface="Avenir Book"/>
              </a:rPr>
              <a:t>. Jenny founded</a:t>
            </a:r>
            <a:r>
              <a:rPr lang="zh-CN" altLang="en-US" sz="1300" dirty="0" smtClean="0">
                <a:latin typeface="Avenir Book"/>
                <a:cs typeface="Avenir Book"/>
              </a:rPr>
              <a:t> </a:t>
            </a:r>
            <a:r>
              <a:rPr lang="en-US" altLang="zh-CN" sz="1300" dirty="0" smtClean="0">
                <a:latin typeface="Avenir Book"/>
                <a:cs typeface="Avenir Book"/>
              </a:rPr>
              <a:t>this</a:t>
            </a:r>
            <a:r>
              <a:rPr lang="zh-CN" altLang="en-US" sz="1300" dirty="0" smtClean="0">
                <a:latin typeface="Avenir Book"/>
                <a:cs typeface="Avenir Book"/>
              </a:rPr>
              <a:t> </a:t>
            </a:r>
            <a:r>
              <a:rPr lang="en-US" altLang="zh-CN" sz="1300" dirty="0" smtClean="0">
                <a:latin typeface="Avenir Book"/>
                <a:cs typeface="Avenir Book"/>
              </a:rPr>
              <a:t>initiative</a:t>
            </a:r>
            <a:r>
              <a:rPr lang="zh-CN" altLang="en-US" sz="1300" dirty="0" smtClean="0">
                <a:latin typeface="Avenir Book"/>
                <a:cs typeface="Avenir Book"/>
              </a:rPr>
              <a:t> </a:t>
            </a:r>
            <a:r>
              <a:rPr lang="en-US" altLang="zh-CN" sz="1300" dirty="0" smtClean="0">
                <a:latin typeface="Avenir Book"/>
                <a:cs typeface="Avenir Book"/>
              </a:rPr>
              <a:t>in</a:t>
            </a:r>
            <a:r>
              <a:rPr lang="zh-CN" altLang="en-US" sz="1300" dirty="0" smtClean="0">
                <a:latin typeface="Avenir Book"/>
                <a:cs typeface="Avenir Book"/>
              </a:rPr>
              <a:t> </a:t>
            </a:r>
            <a:r>
              <a:rPr lang="en-US" altLang="zh-CN" sz="1300" dirty="0" smtClean="0">
                <a:latin typeface="Avenir Book"/>
                <a:cs typeface="Avenir Book"/>
              </a:rPr>
              <a:t>October</a:t>
            </a:r>
            <a:r>
              <a:rPr lang="zh-CN" altLang="en-US" sz="1300" dirty="0" smtClean="0">
                <a:latin typeface="Avenir Book"/>
                <a:cs typeface="Avenir Book"/>
              </a:rPr>
              <a:t> </a:t>
            </a:r>
            <a:r>
              <a:rPr lang="en-US" altLang="zh-CN" sz="1300" dirty="0" smtClean="0">
                <a:latin typeface="Avenir Book"/>
                <a:cs typeface="Avenir Book"/>
              </a:rPr>
              <a:t>2014,</a:t>
            </a:r>
            <a:r>
              <a:rPr lang="zh-CN" altLang="en-US" sz="1300" dirty="0" smtClean="0">
                <a:latin typeface="Avenir Book"/>
                <a:cs typeface="Avenir Book"/>
              </a:rPr>
              <a:t> </a:t>
            </a:r>
            <a:r>
              <a:rPr lang="en-US" altLang="zh-CN" sz="1300" dirty="0" smtClean="0">
                <a:latin typeface="Avenir Book"/>
                <a:cs typeface="Avenir Book"/>
              </a:rPr>
              <a:t>and</a:t>
            </a:r>
            <a:r>
              <a:rPr lang="zh-CN" altLang="en-US" sz="1300" dirty="0" smtClean="0">
                <a:latin typeface="Avenir Book"/>
                <a:cs typeface="Avenir Book"/>
              </a:rPr>
              <a:t> </a:t>
            </a:r>
            <a:r>
              <a:rPr lang="en-US" altLang="zh-CN" sz="1300" dirty="0" smtClean="0">
                <a:latin typeface="Avenir Book"/>
                <a:cs typeface="Avenir Book"/>
              </a:rPr>
              <a:t>has</a:t>
            </a:r>
            <a:r>
              <a:rPr lang="zh-CN" altLang="en-US" sz="1300" dirty="0" smtClean="0">
                <a:latin typeface="Avenir Book"/>
                <a:cs typeface="Avenir Book"/>
              </a:rPr>
              <a:t> </a:t>
            </a:r>
            <a:r>
              <a:rPr lang="en-US" altLang="zh-CN" sz="1300" dirty="0" smtClean="0">
                <a:latin typeface="Avenir Book"/>
                <a:cs typeface="Avenir Book"/>
              </a:rPr>
              <a:t>been</a:t>
            </a:r>
            <a:r>
              <a:rPr lang="zh-CN" altLang="en-US" sz="1300" dirty="0" smtClean="0">
                <a:latin typeface="Avenir Book"/>
                <a:cs typeface="Avenir Book"/>
              </a:rPr>
              <a:t> </a:t>
            </a:r>
            <a:endParaRPr lang="en-US" sz="1300" dirty="0">
              <a:latin typeface="Avenir Book"/>
              <a:cs typeface="Avenir Book"/>
            </a:endParaRPr>
          </a:p>
        </p:txBody>
      </p:sp>
      <p:pic>
        <p:nvPicPr>
          <p:cNvPr id="5" name="Picture 4" descr="明信片1-1024x6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645" y="18396951"/>
            <a:ext cx="1342971" cy="904931"/>
          </a:xfrm>
          <a:prstGeom prst="rect">
            <a:avLst/>
          </a:prstGeom>
        </p:spPr>
      </p:pic>
      <p:pic>
        <p:nvPicPr>
          <p:cNvPr id="6" name="Picture 5" descr="Screen Shot 2015-10-26 at 11.41.5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329" y="5638341"/>
            <a:ext cx="6527800" cy="3695700"/>
          </a:xfrm>
          <a:prstGeom prst="rect">
            <a:avLst/>
          </a:prstGeom>
        </p:spPr>
      </p:pic>
      <p:sp>
        <p:nvSpPr>
          <p:cNvPr id="13" name="TextBox 12"/>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4" name="TextBox 13"/>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5" name="TextBox 14"/>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6" name="TextBox 15"/>
          <p:cNvSpPr txBox="1"/>
          <p:nvPr/>
        </p:nvSpPr>
        <p:spPr>
          <a:xfrm>
            <a:off x="2526273" y="3364084"/>
            <a:ext cx="4805341" cy="707886"/>
          </a:xfrm>
          <a:prstGeom prst="rect">
            <a:avLst/>
          </a:prstGeom>
          <a:noFill/>
        </p:spPr>
        <p:txBody>
          <a:bodyPr wrap="none" rtlCol="0">
            <a:spAutoFit/>
          </a:bodyPr>
          <a:lstStyle/>
          <a:p>
            <a:r>
              <a:rPr lang="en-US" sz="4000" dirty="0" smtClean="0">
                <a:solidFill>
                  <a:schemeClr val="bg1">
                    <a:lumMod val="65000"/>
                  </a:schemeClr>
                </a:solidFill>
                <a:latin typeface="Avenir Medium"/>
                <a:cs typeface="Avenir Medium"/>
              </a:rPr>
              <a:t>Jiang</a:t>
            </a:r>
            <a:r>
              <a:rPr lang="zh-CN" alt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China</a:t>
            </a:r>
            <a:r>
              <a:rPr lang="zh-CN" alt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Design</a:t>
            </a:r>
            <a:endParaRPr lang="en-US" sz="4000" dirty="0">
              <a:solidFill>
                <a:schemeClr val="bg1">
                  <a:lumMod val="65000"/>
                </a:schemeClr>
              </a:solidFill>
              <a:latin typeface="Avenir Medium"/>
              <a:cs typeface="Avenir Medium"/>
            </a:endParaRPr>
          </a:p>
        </p:txBody>
      </p:sp>
      <p:pic>
        <p:nvPicPr>
          <p:cNvPr id="17" name="Picture 6" descr="C:\Users\Admin\Desktop\最后\集体\1-2.JPG"/>
          <p:cNvPicPr>
            <a:picLocks noChangeAspect="1" noChangeArrowheads="1"/>
          </p:cNvPicPr>
          <p:nvPr/>
        </p:nvPicPr>
        <p:blipFill>
          <a:blip r:embed="rId5">
            <a:lum bright="6000" contrast="8000"/>
            <a:extLst>
              <a:ext uri="{28A0092B-C50C-407E-A947-70E740481C1C}">
                <a14:useLocalDpi xmlns:a14="http://schemas.microsoft.com/office/drawing/2010/main" val="0"/>
              </a:ext>
            </a:extLst>
          </a:blip>
          <a:srcRect l="8244" t="25456" r="7687" b="-2231"/>
          <a:stretch>
            <a:fillRect/>
          </a:stretch>
        </p:blipFill>
        <p:spPr bwMode="auto">
          <a:xfrm>
            <a:off x="1519645" y="14498971"/>
            <a:ext cx="5984476" cy="36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1273329" y="9717692"/>
            <a:ext cx="6527800" cy="492443"/>
          </a:xfrm>
          <a:prstGeom prst="rect">
            <a:avLst/>
          </a:prstGeom>
          <a:noFill/>
        </p:spPr>
        <p:txBody>
          <a:bodyPr wrap="square" rtlCol="0">
            <a:spAutoFit/>
          </a:bodyPr>
          <a:lstStyle/>
          <a:p>
            <a:pPr algn="just"/>
            <a:r>
              <a:rPr lang="en-US" sz="1300" dirty="0" smtClean="0">
                <a:latin typeface="Avenir Book"/>
                <a:cs typeface="Avenir Book"/>
              </a:rPr>
              <a:t>The</a:t>
            </a:r>
            <a:r>
              <a:rPr lang="zh-CN" altLang="en-US" sz="1300" dirty="0" smtClean="0">
                <a:latin typeface="Avenir Book"/>
                <a:cs typeface="Avenir Book"/>
              </a:rPr>
              <a:t> </a:t>
            </a:r>
            <a:r>
              <a:rPr lang="en-US" altLang="zh-CN" sz="1300" dirty="0" smtClean="0">
                <a:latin typeface="Avenir Book"/>
                <a:cs typeface="Avenir Book"/>
              </a:rPr>
              <a:t>following</a:t>
            </a:r>
            <a:r>
              <a:rPr lang="zh-CN" altLang="en-US" sz="1300" dirty="0" smtClean="0">
                <a:latin typeface="Avenir Book"/>
                <a:cs typeface="Avenir Book"/>
              </a:rPr>
              <a:t> </a:t>
            </a:r>
            <a:r>
              <a:rPr lang="en-US" altLang="zh-CN" sz="1300" dirty="0" smtClean="0">
                <a:latin typeface="Avenir Book"/>
                <a:cs typeface="Avenir Book"/>
              </a:rPr>
              <a:t>is</a:t>
            </a:r>
            <a:r>
              <a:rPr lang="zh-CN" altLang="en-US" sz="1300" dirty="0" smtClean="0">
                <a:latin typeface="Avenir Book"/>
                <a:cs typeface="Avenir Book"/>
              </a:rPr>
              <a:t> </a:t>
            </a:r>
            <a:r>
              <a:rPr lang="en-US" altLang="zh-CN" sz="1300" dirty="0" smtClean="0">
                <a:latin typeface="Avenir Book"/>
                <a:cs typeface="Avenir Book"/>
              </a:rPr>
              <a:t>a</a:t>
            </a:r>
            <a:r>
              <a:rPr lang="zh-CN" altLang="en-US" sz="1300" dirty="0" smtClean="0">
                <a:latin typeface="Avenir Book"/>
                <a:cs typeface="Avenir Book"/>
              </a:rPr>
              <a:t> </a:t>
            </a:r>
            <a:r>
              <a:rPr lang="en-US" altLang="zh-CN" sz="1300" dirty="0" smtClean="0">
                <a:latin typeface="Avenir Book"/>
                <a:cs typeface="Avenir Book"/>
              </a:rPr>
              <a:t>roadmap</a:t>
            </a:r>
            <a:r>
              <a:rPr lang="zh-CN" altLang="en-US" sz="1300" dirty="0" smtClean="0">
                <a:latin typeface="Avenir Book"/>
                <a:cs typeface="Avenir Book"/>
              </a:rPr>
              <a:t> </a:t>
            </a:r>
            <a:r>
              <a:rPr lang="en-US" altLang="zh-CN" sz="1300" dirty="0" smtClean="0">
                <a:latin typeface="Avenir Book"/>
                <a:cs typeface="Avenir Book"/>
              </a:rPr>
              <a:t>of</a:t>
            </a:r>
            <a:r>
              <a:rPr lang="zh-CN" altLang="en-US" sz="1300" dirty="0" smtClean="0">
                <a:latin typeface="Avenir Book"/>
                <a:cs typeface="Avenir Book"/>
              </a:rPr>
              <a:t> </a:t>
            </a:r>
            <a:r>
              <a:rPr lang="en-US" altLang="zh-CN" sz="1300" dirty="0" smtClean="0">
                <a:latin typeface="Avenir Book"/>
                <a:cs typeface="Avenir Book"/>
              </a:rPr>
              <a:t>how</a:t>
            </a:r>
            <a:r>
              <a:rPr lang="zh-CN" altLang="en-US" sz="1300" dirty="0" smtClean="0">
                <a:latin typeface="Avenir Book"/>
                <a:cs typeface="Avenir Book"/>
              </a:rPr>
              <a:t> </a:t>
            </a:r>
            <a:r>
              <a:rPr lang="en-US" altLang="zh-CN" sz="1300" dirty="0" smtClean="0">
                <a:latin typeface="Avenir Book"/>
                <a:cs typeface="Avenir Book"/>
              </a:rPr>
              <a:t>we</a:t>
            </a:r>
            <a:r>
              <a:rPr lang="zh-CN" altLang="en-US" sz="1300" dirty="0" smtClean="0">
                <a:latin typeface="Avenir Book"/>
                <a:cs typeface="Avenir Book"/>
              </a:rPr>
              <a:t> </a:t>
            </a:r>
            <a:r>
              <a:rPr lang="en-US" altLang="zh-CN" sz="1300" dirty="0" smtClean="0">
                <a:latin typeface="Avenir Book"/>
                <a:cs typeface="Avenir Book"/>
              </a:rPr>
              <a:t>designed</a:t>
            </a:r>
            <a:r>
              <a:rPr lang="zh-CN" altLang="en-US" sz="1300" dirty="0" smtClean="0">
                <a:latin typeface="Avenir Book"/>
                <a:cs typeface="Avenir Book"/>
              </a:rPr>
              <a:t> </a:t>
            </a:r>
            <a:r>
              <a:rPr lang="en-US" altLang="zh-CN" sz="1300" dirty="0" smtClean="0">
                <a:latin typeface="Avenir Book"/>
                <a:cs typeface="Avenir Book"/>
              </a:rPr>
              <a:t>this</a:t>
            </a:r>
            <a:r>
              <a:rPr lang="zh-CN" altLang="en-US" sz="1300" dirty="0" smtClean="0">
                <a:latin typeface="Avenir Book"/>
                <a:cs typeface="Avenir Book"/>
              </a:rPr>
              <a:t> </a:t>
            </a:r>
            <a:r>
              <a:rPr lang="en-US" altLang="zh-CN" sz="1300" dirty="0" smtClean="0">
                <a:latin typeface="Avenir Book"/>
                <a:cs typeface="Avenir Book"/>
              </a:rPr>
              <a:t>design</a:t>
            </a:r>
            <a:r>
              <a:rPr lang="zh-CN" altLang="en-US" sz="1300" dirty="0" smtClean="0">
                <a:latin typeface="Avenir Book"/>
                <a:cs typeface="Avenir Book"/>
              </a:rPr>
              <a:t> </a:t>
            </a:r>
            <a:r>
              <a:rPr lang="en-US" altLang="zh-CN" sz="1300" dirty="0" smtClean="0">
                <a:latin typeface="Avenir Book"/>
                <a:cs typeface="Avenir Book"/>
              </a:rPr>
              <a:t>challenge</a:t>
            </a:r>
            <a:r>
              <a:rPr lang="zh-CN" altLang="en-US" sz="1300" dirty="0" smtClean="0">
                <a:latin typeface="Avenir Book"/>
                <a:cs typeface="Avenir Book"/>
              </a:rPr>
              <a:t> </a:t>
            </a:r>
            <a:r>
              <a:rPr lang="en-US" altLang="zh-CN" sz="1300" dirty="0" smtClean="0">
                <a:latin typeface="Avenir Book"/>
                <a:cs typeface="Avenir Book"/>
              </a:rPr>
              <a:t>and</a:t>
            </a:r>
            <a:r>
              <a:rPr lang="zh-CN" altLang="en-US" sz="1300" dirty="0" smtClean="0">
                <a:latin typeface="Avenir Book"/>
                <a:cs typeface="Avenir Book"/>
              </a:rPr>
              <a:t> </a:t>
            </a:r>
            <a:r>
              <a:rPr lang="en-US" altLang="zh-CN" sz="1300" dirty="0" smtClean="0">
                <a:latin typeface="Avenir Book"/>
                <a:cs typeface="Avenir Book"/>
              </a:rPr>
              <a:t>brought</a:t>
            </a:r>
            <a:r>
              <a:rPr lang="zh-CN" altLang="en-US" sz="1300" dirty="0" smtClean="0">
                <a:latin typeface="Avenir Book"/>
                <a:cs typeface="Avenir Book"/>
              </a:rPr>
              <a:t> </a:t>
            </a:r>
            <a:r>
              <a:rPr lang="en-US" altLang="zh-CN" sz="1300" dirty="0" smtClean="0">
                <a:latin typeface="Avenir Book"/>
                <a:cs typeface="Avenir Book"/>
              </a:rPr>
              <a:t>it</a:t>
            </a:r>
            <a:r>
              <a:rPr lang="zh-CN" altLang="en-US" sz="1300" dirty="0" smtClean="0">
                <a:latin typeface="Avenir Book"/>
                <a:cs typeface="Avenir Book"/>
              </a:rPr>
              <a:t> </a:t>
            </a:r>
            <a:r>
              <a:rPr lang="en-US" altLang="zh-CN" sz="1300" dirty="0" smtClean="0">
                <a:latin typeface="Avenir Book"/>
                <a:cs typeface="Avenir Book"/>
              </a:rPr>
              <a:t>to</a:t>
            </a:r>
            <a:r>
              <a:rPr lang="zh-CN" altLang="en-US" sz="1300" dirty="0" smtClean="0">
                <a:latin typeface="Avenir Book"/>
                <a:cs typeface="Avenir Book"/>
              </a:rPr>
              <a:t> </a:t>
            </a:r>
            <a:r>
              <a:rPr lang="en-US" altLang="zh-CN" sz="1300" dirty="0" smtClean="0">
                <a:latin typeface="Avenir Book"/>
                <a:cs typeface="Avenir Book"/>
              </a:rPr>
              <a:t>life.</a:t>
            </a:r>
            <a:endParaRPr lang="en-US" sz="1300" dirty="0">
              <a:latin typeface="Avenir Book"/>
              <a:cs typeface="Avenir Book"/>
            </a:endParaRPr>
          </a:p>
        </p:txBody>
      </p:sp>
      <p:pic>
        <p:nvPicPr>
          <p:cNvPr id="19" name="Picture 18" descr="Screen Shot 2015-10-26 at 1.15.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2616" y="10529773"/>
            <a:ext cx="3811795" cy="2860270"/>
          </a:xfrm>
          <a:prstGeom prst="rect">
            <a:avLst/>
          </a:prstGeom>
        </p:spPr>
      </p:pic>
      <p:pic>
        <p:nvPicPr>
          <p:cNvPr id="20" name="Picture 19" descr="9.pic_h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4216" y="18262998"/>
            <a:ext cx="1804070" cy="1196803"/>
          </a:xfrm>
          <a:prstGeom prst="rect">
            <a:avLst/>
          </a:prstGeom>
        </p:spPr>
      </p:pic>
      <p:pic>
        <p:nvPicPr>
          <p:cNvPr id="21" name="Picture 20" descr="2.pic_hd.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607" y="18262999"/>
            <a:ext cx="1595738" cy="1196803"/>
          </a:xfrm>
          <a:prstGeom prst="rect">
            <a:avLst/>
          </a:prstGeom>
        </p:spPr>
      </p:pic>
      <p:pic>
        <p:nvPicPr>
          <p:cNvPr id="22" name="Picture 21" descr="25.pic_hd.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4216" y="19773134"/>
            <a:ext cx="1804070" cy="1353053"/>
          </a:xfrm>
          <a:prstGeom prst="rect">
            <a:avLst/>
          </a:prstGeom>
        </p:spPr>
      </p:pic>
      <p:pic>
        <p:nvPicPr>
          <p:cNvPr id="26" name="Picture 25" descr="41.pic.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5746" y="19773134"/>
            <a:ext cx="1314360" cy="1314360"/>
          </a:xfrm>
          <a:prstGeom prst="rect">
            <a:avLst/>
          </a:prstGeom>
        </p:spPr>
      </p:pic>
      <p:pic>
        <p:nvPicPr>
          <p:cNvPr id="27" name="Picture 26" descr="22.pic_hd.jpg"/>
          <p:cNvPicPr>
            <a:picLocks noChangeAspect="1"/>
          </p:cNvPicPr>
          <p:nvPr/>
        </p:nvPicPr>
        <p:blipFill rotWithShape="1">
          <a:blip r:embed="rId11">
            <a:extLst>
              <a:ext uri="{28A0092B-C50C-407E-A947-70E740481C1C}">
                <a14:useLocalDpi xmlns:a14="http://schemas.microsoft.com/office/drawing/2010/main" val="0"/>
              </a:ext>
            </a:extLst>
          </a:blip>
          <a:srcRect l="23564" r="13170"/>
          <a:stretch/>
        </p:blipFill>
        <p:spPr>
          <a:xfrm rot="5400000">
            <a:off x="5615429" y="19648311"/>
            <a:ext cx="1346093" cy="1595739"/>
          </a:xfrm>
          <a:prstGeom prst="rect">
            <a:avLst/>
          </a:prstGeom>
        </p:spPr>
      </p:pic>
      <p:sp>
        <p:nvSpPr>
          <p:cNvPr id="29" name="Rectangle 28"/>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30" name="Rectangle 29"/>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31" name="Rectangle 30"/>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pic>
        <p:nvPicPr>
          <p:cNvPr id="32" name="Picture 31" descr="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5898" y="3364084"/>
            <a:ext cx="619655" cy="766312"/>
          </a:xfrm>
          <a:prstGeom prst="rect">
            <a:avLst/>
          </a:prstGeom>
        </p:spPr>
      </p:pic>
      <p:sp>
        <p:nvSpPr>
          <p:cNvPr id="23" name="TextBox 2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spTree>
    <p:extLst>
      <p:ext uri="{BB962C8B-B14F-4D97-AF65-F5344CB8AC3E}">
        <p14:creationId xmlns:p14="http://schemas.microsoft.com/office/powerpoint/2010/main" val="20720266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329" y="4460380"/>
            <a:ext cx="6527800" cy="1092607"/>
          </a:xfrm>
          <a:prstGeom prst="rect">
            <a:avLst/>
          </a:prstGeom>
          <a:noFill/>
        </p:spPr>
        <p:txBody>
          <a:bodyPr wrap="square" rtlCol="0">
            <a:spAutoFit/>
          </a:bodyPr>
          <a:lstStyle/>
          <a:p>
            <a:pPr algn="just"/>
            <a:r>
              <a:rPr lang="en-US" sz="1300" dirty="0" smtClean="0">
                <a:latin typeface="Avenir Book"/>
                <a:cs typeface="Avenir Book"/>
              </a:rPr>
              <a:t>V </a:t>
            </a:r>
            <a:r>
              <a:rPr lang="en-US" sz="1300" dirty="0">
                <a:latin typeface="Avenir Book"/>
                <a:cs typeface="Avenir Book"/>
              </a:rPr>
              <a:t>is a design of a new U Lock storage system that improves the Locking and Unlocking experience. </a:t>
            </a:r>
            <a:r>
              <a:rPr lang="en-US" sz="1300" dirty="0">
                <a:latin typeface="Avenir Book"/>
                <a:cs typeface="Avenir Book"/>
              </a:rPr>
              <a:t>V is installed on the bike frame, and users can simply plug in their U Lock into V before riding, and take the U Lock out of V when wanting to lock their bike. V is elastic and fits a variety of different U lock and bike frames.</a:t>
            </a:r>
          </a:p>
          <a:p>
            <a:pPr algn="just"/>
            <a:endParaRPr lang="en-US" sz="1300" dirty="0">
              <a:latin typeface="Avenir Book"/>
              <a:cs typeface="Avenir Book"/>
            </a:endParaRPr>
          </a:p>
        </p:txBody>
      </p:sp>
      <p:sp>
        <p:nvSpPr>
          <p:cNvPr id="13" name="TextBox 12"/>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4" name="TextBox 13"/>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5" name="TextBox 14"/>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6" name="TextBox 15"/>
          <p:cNvSpPr txBox="1"/>
          <p:nvPr/>
        </p:nvSpPr>
        <p:spPr>
          <a:xfrm>
            <a:off x="3608344" y="3364084"/>
            <a:ext cx="1518364" cy="707886"/>
          </a:xfrm>
          <a:prstGeom prst="rect">
            <a:avLst/>
          </a:prstGeom>
          <a:noFill/>
        </p:spPr>
        <p:txBody>
          <a:bodyPr wrap="none" rtlCol="0">
            <a:spAutoFit/>
          </a:bodyPr>
          <a:lstStyle/>
          <a:p>
            <a:r>
              <a:rPr lang="en-US" sz="4000" dirty="0" smtClean="0">
                <a:solidFill>
                  <a:schemeClr val="bg1">
                    <a:lumMod val="65000"/>
                  </a:schemeClr>
                </a:solidFill>
                <a:latin typeface="Avenir Medium"/>
                <a:cs typeface="Avenir Medium"/>
              </a:rPr>
              <a:t>The</a:t>
            </a:r>
            <a:r>
              <a:rPr lang="zh-CN" alt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V</a:t>
            </a:r>
            <a:endParaRPr lang="en-US" sz="4000" dirty="0">
              <a:solidFill>
                <a:schemeClr val="bg1">
                  <a:lumMod val="65000"/>
                </a:schemeClr>
              </a:solidFill>
              <a:latin typeface="Avenir Medium"/>
              <a:cs typeface="Avenir Medium"/>
            </a:endParaRPr>
          </a:p>
        </p:txBody>
      </p:sp>
      <p:sp>
        <p:nvSpPr>
          <p:cNvPr id="29" name="Rectangle 28"/>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30" name="Rectangle 29"/>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31" name="Rectangle 30"/>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
        <p:nvSpPr>
          <p:cNvPr id="23" name="TextBox 2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pic>
        <p:nvPicPr>
          <p:cNvPr id="7" name="Picture 6" descr="d24eb3_a1b8dc33b1a34d86bba7d937bf9af3c2.jpg_srz_p_598_401_75_22_0.50_1.20_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330" y="5552987"/>
            <a:ext cx="6527800" cy="4377338"/>
          </a:xfrm>
          <a:prstGeom prst="rect">
            <a:avLst/>
          </a:prstGeom>
        </p:spPr>
      </p:pic>
      <p:pic>
        <p:nvPicPr>
          <p:cNvPr id="8" name="Picture 7" descr="d24eb3_943bed3486a840389612db78c0a5b9c5.jpg_srz_p_598_344_75_22_0.50_1.20_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329" y="10210799"/>
            <a:ext cx="6527800" cy="3755123"/>
          </a:xfrm>
          <a:prstGeom prst="rect">
            <a:avLst/>
          </a:prstGeom>
        </p:spPr>
      </p:pic>
      <p:pic>
        <p:nvPicPr>
          <p:cNvPr id="9" name="Picture 8" descr="d24eb3_57fc746ba5b7453db520329b198dc7ae.png_srz_p_600_533_75_22_0.50_1.20_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406" y="14265655"/>
            <a:ext cx="3128874" cy="2779483"/>
          </a:xfrm>
          <a:prstGeom prst="rect">
            <a:avLst/>
          </a:prstGeom>
        </p:spPr>
      </p:pic>
      <p:pic>
        <p:nvPicPr>
          <p:cNvPr id="10" name="Picture 9" descr="d24eb3_ff57fbb7c4d24df28aa945a38ba2e31d.png_srz_p_600_533_75_22_0.50_1.20_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441" y="14265656"/>
            <a:ext cx="3137690" cy="2787314"/>
          </a:xfrm>
          <a:prstGeom prst="rect">
            <a:avLst/>
          </a:prstGeom>
        </p:spPr>
      </p:pic>
    </p:spTree>
    <p:extLst>
      <p:ext uri="{BB962C8B-B14F-4D97-AF65-F5344CB8AC3E}">
        <p14:creationId xmlns:p14="http://schemas.microsoft.com/office/powerpoint/2010/main" val="41578799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329" y="4460380"/>
            <a:ext cx="6527800" cy="1692771"/>
          </a:xfrm>
          <a:prstGeom prst="rect">
            <a:avLst/>
          </a:prstGeom>
          <a:noFill/>
        </p:spPr>
        <p:txBody>
          <a:bodyPr wrap="square" rtlCol="0">
            <a:spAutoFit/>
          </a:bodyPr>
          <a:lstStyle/>
          <a:p>
            <a:pPr algn="just"/>
            <a:r>
              <a:rPr lang="en-US" sz="1300" dirty="0" err="1" smtClean="0">
                <a:latin typeface="Avenir Book"/>
                <a:cs typeface="Avenir Book"/>
              </a:rPr>
              <a:t>SmartWalk</a:t>
            </a:r>
            <a:r>
              <a:rPr lang="en-US" sz="1300" dirty="0" smtClean="0">
                <a:latin typeface="Avenir Book"/>
                <a:cs typeface="Avenir Book"/>
              </a:rPr>
              <a:t> </a:t>
            </a:r>
            <a:r>
              <a:rPr lang="en-US" sz="1300" dirty="0">
                <a:latin typeface="Avenir Book"/>
                <a:cs typeface="Avenir Book"/>
              </a:rPr>
              <a:t>is an automatic feedback device for visually impaired people to receive exercise feedback in a non-visual way. </a:t>
            </a:r>
            <a:r>
              <a:rPr lang="en-US" sz="1300" dirty="0">
                <a:latin typeface="Avenir Book"/>
                <a:cs typeface="Avenir Book"/>
              </a:rPr>
              <a:t>Using a magnetic sensor to track the rotations of the treadmill’s belt, </a:t>
            </a:r>
            <a:r>
              <a:rPr lang="en-US" sz="1300" dirty="0" err="1">
                <a:latin typeface="Avenir Book"/>
                <a:cs typeface="Avenir Book"/>
              </a:rPr>
              <a:t>SmartWalk</a:t>
            </a:r>
            <a:r>
              <a:rPr lang="en-US" sz="1300" dirty="0">
                <a:latin typeface="Avenir Book"/>
                <a:cs typeface="Avenir Book"/>
              </a:rPr>
              <a:t> sends this information to a Statistics Calculator mounted in the treadmill cup holder which keeps a continuously updated calculation of time, distance, and speed. Users can request time, distance, or speed feedback at any time using the button box, and after a request is made, </a:t>
            </a:r>
            <a:r>
              <a:rPr lang="en-US" sz="1300" dirty="0" err="1">
                <a:latin typeface="Avenir Book"/>
                <a:cs typeface="Avenir Book"/>
              </a:rPr>
              <a:t>SmartWalk</a:t>
            </a:r>
            <a:r>
              <a:rPr lang="en-US" sz="1300" dirty="0">
                <a:latin typeface="Avenir Book"/>
                <a:cs typeface="Avenir Book"/>
              </a:rPr>
              <a:t> quickly reads that data to the user in a human voice through either headphones or a speaker. </a:t>
            </a:r>
          </a:p>
          <a:p>
            <a:pPr algn="just"/>
            <a:r>
              <a:rPr lang="zh-CN" altLang="en-US" sz="1300" dirty="0">
                <a:latin typeface="Avenir Book"/>
                <a:cs typeface="Avenir Book"/>
              </a:rPr>
              <a:t> </a:t>
            </a:r>
            <a:endParaRPr lang="en-US" sz="1300" dirty="0">
              <a:latin typeface="Avenir Book"/>
              <a:cs typeface="Avenir Book"/>
            </a:endParaRPr>
          </a:p>
        </p:txBody>
      </p:sp>
      <p:sp>
        <p:nvSpPr>
          <p:cNvPr id="13" name="TextBox 12"/>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4" name="TextBox 13"/>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5" name="TextBox 14"/>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6" name="TextBox 15"/>
          <p:cNvSpPr txBox="1"/>
          <p:nvPr/>
        </p:nvSpPr>
        <p:spPr>
          <a:xfrm>
            <a:off x="3093420" y="3364084"/>
            <a:ext cx="2826415" cy="707886"/>
          </a:xfrm>
          <a:prstGeom prst="rect">
            <a:avLst/>
          </a:prstGeom>
          <a:noFill/>
        </p:spPr>
        <p:txBody>
          <a:bodyPr wrap="none" rtlCol="0">
            <a:spAutoFit/>
          </a:bodyPr>
          <a:lstStyle/>
          <a:p>
            <a:r>
              <a:rPr lang="en-US" sz="4000" dirty="0" smtClean="0">
                <a:solidFill>
                  <a:schemeClr val="bg1">
                    <a:lumMod val="65000"/>
                  </a:schemeClr>
                </a:solidFill>
                <a:latin typeface="Avenir Medium"/>
                <a:cs typeface="Avenir Medium"/>
              </a:rPr>
              <a:t>Smart</a:t>
            </a:r>
            <a:r>
              <a:rPr lang="zh-CN" alt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Walk</a:t>
            </a:r>
            <a:endParaRPr lang="en-US" sz="4000" dirty="0">
              <a:solidFill>
                <a:schemeClr val="bg1">
                  <a:lumMod val="65000"/>
                </a:schemeClr>
              </a:solidFill>
              <a:latin typeface="Avenir Medium"/>
              <a:cs typeface="Avenir Medium"/>
            </a:endParaRPr>
          </a:p>
        </p:txBody>
      </p:sp>
      <p:sp>
        <p:nvSpPr>
          <p:cNvPr id="29" name="Rectangle 28"/>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30" name="Rectangle 29"/>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31" name="Rectangle 30"/>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
        <p:nvSpPr>
          <p:cNvPr id="23" name="TextBox 2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pic>
        <p:nvPicPr>
          <p:cNvPr id="4" name="Picture 3" descr="d24eb3_be1e2d1ea07040289349c77e53338897.png_srz_p_612_415_75_22_0.50_1.20_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328" y="9733280"/>
            <a:ext cx="6546161" cy="4438982"/>
          </a:xfrm>
          <a:prstGeom prst="rect">
            <a:avLst/>
          </a:prstGeom>
        </p:spPr>
      </p:pic>
      <p:pic>
        <p:nvPicPr>
          <p:cNvPr id="7" name="Picture 6" descr="d24eb3_0b99c7e5bc4c478f8e88cc0317d5ad2a.png_srz_p_673_377_75_22_0.50_1.20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370" y="6338824"/>
            <a:ext cx="5189019" cy="2906776"/>
          </a:xfrm>
          <a:prstGeom prst="rect">
            <a:avLst/>
          </a:prstGeom>
        </p:spPr>
      </p:pic>
      <p:pic>
        <p:nvPicPr>
          <p:cNvPr id="8" name="Picture 7" descr="d24eb3_c69bb7480c5b4ed19fefb2d9e1467730.jpg_srz_p_509_382_75_22_0.50_1.20_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71477" y="15144171"/>
            <a:ext cx="3885480" cy="2916018"/>
          </a:xfrm>
          <a:prstGeom prst="rect">
            <a:avLst/>
          </a:prstGeom>
        </p:spPr>
      </p:pic>
      <p:pic>
        <p:nvPicPr>
          <p:cNvPr id="9" name="Picture 8" descr="d24eb3_9ed3f44f781e4393ad6f658fcdf5b84c.jpg_srz_p_509_381_75_22_0.50_1.20_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187237" y="15147113"/>
            <a:ext cx="3878524" cy="2903178"/>
          </a:xfrm>
          <a:prstGeom prst="rect">
            <a:avLst/>
          </a:prstGeom>
        </p:spPr>
      </p:pic>
    </p:spTree>
    <p:extLst>
      <p:ext uri="{BB962C8B-B14F-4D97-AF65-F5344CB8AC3E}">
        <p14:creationId xmlns:p14="http://schemas.microsoft.com/office/powerpoint/2010/main" val="199838416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329" y="4460380"/>
            <a:ext cx="6527800" cy="1292662"/>
          </a:xfrm>
          <a:prstGeom prst="rect">
            <a:avLst/>
          </a:prstGeom>
          <a:noFill/>
        </p:spPr>
        <p:txBody>
          <a:bodyPr wrap="square" rtlCol="0">
            <a:spAutoFit/>
          </a:bodyPr>
          <a:lstStyle/>
          <a:p>
            <a:pPr algn="just"/>
            <a:r>
              <a:rPr lang="en-US" sz="1300" dirty="0" smtClean="0">
                <a:latin typeface="Avenir Book"/>
                <a:cs typeface="Avenir Book"/>
              </a:rPr>
              <a:t>Glide </a:t>
            </a:r>
            <a:r>
              <a:rPr lang="en-US" sz="1300" dirty="0">
                <a:latin typeface="Avenir Book"/>
                <a:cs typeface="Avenir Book"/>
              </a:rPr>
              <a:t>is a buckling system that guides the buckle into the slot, making the buckling process easier for both passengers with disabilities and their care takers. </a:t>
            </a:r>
            <a:r>
              <a:rPr lang="en-US" sz="1300" dirty="0">
                <a:latin typeface="Avenir Book"/>
                <a:cs typeface="Avenir Book"/>
              </a:rPr>
              <a:t>It is also adaptable to </a:t>
            </a:r>
            <a:r>
              <a:rPr lang="en-US" sz="1300" dirty="0" err="1">
                <a:latin typeface="Avenir Book"/>
                <a:cs typeface="Avenir Book"/>
              </a:rPr>
              <a:t>esiting</a:t>
            </a:r>
            <a:r>
              <a:rPr lang="en-US" sz="1300" dirty="0">
                <a:latin typeface="Avenir Book"/>
                <a:cs typeface="Avenir Book"/>
              </a:rPr>
              <a:t> buckles in the cars. A guiding buckling system allows passengers to be more independent in the car, and as a result, lead a more confident life. Project Glide is sponsored by Chrysler. </a:t>
            </a:r>
          </a:p>
          <a:p>
            <a:pPr algn="just"/>
            <a:endParaRPr lang="en-US" sz="1300" dirty="0">
              <a:latin typeface="Avenir Book"/>
              <a:cs typeface="Avenir Book"/>
            </a:endParaRPr>
          </a:p>
        </p:txBody>
      </p:sp>
      <p:sp>
        <p:nvSpPr>
          <p:cNvPr id="13" name="TextBox 12"/>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4" name="TextBox 13"/>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5" name="TextBox 14"/>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6" name="TextBox 15"/>
          <p:cNvSpPr txBox="1"/>
          <p:nvPr/>
        </p:nvSpPr>
        <p:spPr>
          <a:xfrm>
            <a:off x="3245588" y="3364084"/>
            <a:ext cx="2503213" cy="707886"/>
          </a:xfrm>
          <a:prstGeom prst="rect">
            <a:avLst/>
          </a:prstGeom>
          <a:noFill/>
        </p:spPr>
        <p:txBody>
          <a:bodyPr wrap="none" rtlCol="0">
            <a:spAutoFit/>
          </a:bodyPr>
          <a:lstStyle/>
          <a:p>
            <a:r>
              <a:rPr lang="en-US" sz="4000" dirty="0" smtClean="0">
                <a:solidFill>
                  <a:schemeClr val="bg1">
                    <a:lumMod val="65000"/>
                  </a:schemeClr>
                </a:solidFill>
                <a:latin typeface="Avenir Medium"/>
                <a:cs typeface="Avenir Medium"/>
              </a:rPr>
              <a:t>The</a:t>
            </a:r>
            <a:r>
              <a:rPr lang="zh-CN" alt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Glide</a:t>
            </a:r>
            <a:endParaRPr lang="en-US" sz="4000" dirty="0">
              <a:solidFill>
                <a:schemeClr val="bg1">
                  <a:lumMod val="65000"/>
                </a:schemeClr>
              </a:solidFill>
              <a:latin typeface="Avenir Medium"/>
              <a:cs typeface="Avenir Medium"/>
            </a:endParaRPr>
          </a:p>
        </p:txBody>
      </p:sp>
      <p:sp>
        <p:nvSpPr>
          <p:cNvPr id="29" name="Rectangle 28"/>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30" name="Rectangle 29"/>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31" name="Rectangle 30"/>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
        <p:nvSpPr>
          <p:cNvPr id="23" name="TextBox 2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pic>
        <p:nvPicPr>
          <p:cNvPr id="4" name="Picture 3" descr="Screen Shot 2015-11-02 at 10.23.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566" y="5753042"/>
            <a:ext cx="4382914" cy="2968396"/>
          </a:xfrm>
          <a:prstGeom prst="rect">
            <a:avLst/>
          </a:prstGeom>
        </p:spPr>
      </p:pic>
      <p:pic>
        <p:nvPicPr>
          <p:cNvPr id="7" name="Picture 6" descr="d24eb3_1d829e5e0feb43d290f23546dce606e3.png_srz_p_620_813_75_22_0.50_1.20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606" y="8827770"/>
            <a:ext cx="5037230" cy="6605270"/>
          </a:xfrm>
          <a:prstGeom prst="rect">
            <a:avLst/>
          </a:prstGeom>
        </p:spPr>
      </p:pic>
      <p:pic>
        <p:nvPicPr>
          <p:cNvPr id="8" name="Picture 7" descr="d24eb3_87fc3ec45f5e4994a7bf5459af0de14f.png_srz_p_687_349_75_22_0.50_1.20_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912" y="15559026"/>
            <a:ext cx="5394206" cy="2740287"/>
          </a:xfrm>
          <a:prstGeom prst="rect">
            <a:avLst/>
          </a:prstGeom>
        </p:spPr>
      </p:pic>
      <p:pic>
        <p:nvPicPr>
          <p:cNvPr id="9" name="Picture 8" descr="d24eb3_3a02969bae1f43d4a09c6c807bc8c1dd.png_srz_p_586_293_75_22_0.50_1.20_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3912" y="18616194"/>
            <a:ext cx="5394206" cy="2697103"/>
          </a:xfrm>
          <a:prstGeom prst="rect">
            <a:avLst/>
          </a:prstGeom>
        </p:spPr>
      </p:pic>
    </p:spTree>
    <p:extLst>
      <p:ext uri="{BB962C8B-B14F-4D97-AF65-F5344CB8AC3E}">
        <p14:creationId xmlns:p14="http://schemas.microsoft.com/office/powerpoint/2010/main" val="16510349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3329" y="4460380"/>
            <a:ext cx="6527800" cy="1492716"/>
          </a:xfrm>
          <a:prstGeom prst="rect">
            <a:avLst/>
          </a:prstGeom>
          <a:noFill/>
        </p:spPr>
        <p:txBody>
          <a:bodyPr wrap="square" rtlCol="0">
            <a:spAutoFit/>
          </a:bodyPr>
          <a:lstStyle/>
          <a:p>
            <a:pPr algn="just"/>
            <a:r>
              <a:rPr lang="en-US" sz="1300" dirty="0" smtClean="0">
                <a:latin typeface="Avenir Book"/>
                <a:cs typeface="Avenir Book"/>
              </a:rPr>
              <a:t>Urban </a:t>
            </a:r>
            <a:r>
              <a:rPr lang="en-US" sz="1300" dirty="0">
                <a:latin typeface="Avenir Book"/>
                <a:cs typeface="Avenir Book"/>
              </a:rPr>
              <a:t>Flooding Project is a one year project designed an apparatus that protects basement appliances. </a:t>
            </a:r>
            <a:r>
              <a:rPr lang="en-US" sz="1300" dirty="0">
                <a:latin typeface="Avenir Book"/>
                <a:cs typeface="Avenir Book"/>
              </a:rPr>
              <a:t>This apparatus is a special bag that has a buoyant edge on the top of it. The basement appliances sit in the bag, and the bag sits on the ground before flooding. During the flooding, the buoyant force pushes the buoyant part up, and raise up the entire bag to cover the appliances, protecting it from being damaged by flooding. This design is currently under provisional patent application.</a:t>
            </a:r>
          </a:p>
          <a:p>
            <a:pPr algn="just"/>
            <a:r>
              <a:rPr lang="zh-CN" altLang="en-US" sz="1300" dirty="0">
                <a:latin typeface="Avenir Book"/>
                <a:cs typeface="Avenir Book"/>
              </a:rPr>
              <a:t> </a:t>
            </a:r>
            <a:endParaRPr lang="en-US" sz="1300" dirty="0">
              <a:latin typeface="Avenir Book"/>
              <a:cs typeface="Avenir Book"/>
            </a:endParaRPr>
          </a:p>
        </p:txBody>
      </p:sp>
      <p:sp>
        <p:nvSpPr>
          <p:cNvPr id="13" name="TextBox 12"/>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4" name="TextBox 13"/>
          <p:cNvSpPr txBox="1"/>
          <p:nvPr/>
        </p:nvSpPr>
        <p:spPr>
          <a:xfrm>
            <a:off x="7335149" y="1515264"/>
            <a:ext cx="659155"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Play</a:t>
            </a:r>
            <a:endParaRPr lang="en-US" sz="1800" b="1" dirty="0">
              <a:solidFill>
                <a:srgbClr val="A6A6A6"/>
              </a:solidFill>
              <a:latin typeface="Avenir Next Demi Bold"/>
              <a:cs typeface="Avenir Next Demi Bold"/>
            </a:endParaRPr>
          </a:p>
        </p:txBody>
      </p:sp>
      <p:sp>
        <p:nvSpPr>
          <p:cNvPr id="15" name="TextBox 14"/>
          <p:cNvSpPr txBox="1"/>
          <p:nvPr/>
        </p:nvSpPr>
        <p:spPr>
          <a:xfrm>
            <a:off x="6420099" y="1505835"/>
            <a:ext cx="889987" cy="369332"/>
          </a:xfrm>
          <a:prstGeom prst="rect">
            <a:avLst/>
          </a:prstGeom>
          <a:noFill/>
        </p:spPr>
        <p:txBody>
          <a:bodyPr wrap="none" rtlCol="0">
            <a:spAutoFit/>
          </a:bodyPr>
          <a:lstStyle/>
          <a:p>
            <a:r>
              <a:rPr lang="en-US" sz="1800" b="1" dirty="0" smtClean="0">
                <a:solidFill>
                  <a:srgbClr val="A6A6A6"/>
                </a:solidFill>
                <a:latin typeface="Avenir Next Demi Bold"/>
                <a:cs typeface="Avenir Next Demi Bold"/>
              </a:rPr>
              <a:t>About</a:t>
            </a:r>
            <a:endParaRPr lang="en-US" sz="1800" b="1" dirty="0">
              <a:solidFill>
                <a:srgbClr val="A6A6A6"/>
              </a:solidFill>
              <a:latin typeface="Avenir Next Demi Bold"/>
              <a:cs typeface="Avenir Next Demi Bold"/>
            </a:endParaRPr>
          </a:p>
        </p:txBody>
      </p:sp>
      <p:sp>
        <p:nvSpPr>
          <p:cNvPr id="16" name="TextBox 15"/>
          <p:cNvSpPr txBox="1"/>
          <p:nvPr/>
        </p:nvSpPr>
        <p:spPr>
          <a:xfrm>
            <a:off x="2718524" y="3364084"/>
            <a:ext cx="3955887" cy="707886"/>
          </a:xfrm>
          <a:prstGeom prst="rect">
            <a:avLst/>
          </a:prstGeom>
          <a:noFill/>
        </p:spPr>
        <p:txBody>
          <a:bodyPr wrap="none" rtlCol="0">
            <a:spAutoFit/>
          </a:bodyPr>
          <a:lstStyle/>
          <a:p>
            <a:r>
              <a:rPr lang="en-US" sz="4000" dirty="0" smtClean="0">
                <a:solidFill>
                  <a:schemeClr val="bg1">
                    <a:lumMod val="65000"/>
                  </a:schemeClr>
                </a:solidFill>
                <a:latin typeface="Avenir Medium"/>
                <a:cs typeface="Avenir Medium"/>
              </a:rPr>
              <a:t>Urban</a:t>
            </a:r>
            <a:r>
              <a:rPr lang="zh-CN" altLang="en-US" sz="4000" dirty="0" smtClean="0">
                <a:solidFill>
                  <a:schemeClr val="bg1">
                    <a:lumMod val="65000"/>
                  </a:schemeClr>
                </a:solidFill>
                <a:latin typeface="Avenir Medium"/>
                <a:cs typeface="Avenir Medium"/>
              </a:rPr>
              <a:t> </a:t>
            </a:r>
            <a:r>
              <a:rPr lang="en-US" altLang="zh-CN" sz="4000" dirty="0" smtClean="0">
                <a:solidFill>
                  <a:schemeClr val="bg1">
                    <a:lumMod val="65000"/>
                  </a:schemeClr>
                </a:solidFill>
                <a:latin typeface="Avenir Medium"/>
                <a:cs typeface="Avenir Medium"/>
              </a:rPr>
              <a:t>Flooding</a:t>
            </a:r>
            <a:endParaRPr lang="en-US" sz="4000" dirty="0">
              <a:solidFill>
                <a:schemeClr val="bg1">
                  <a:lumMod val="65000"/>
                </a:schemeClr>
              </a:solidFill>
              <a:latin typeface="Avenir Medium"/>
              <a:cs typeface="Avenir Medium"/>
            </a:endParaRPr>
          </a:p>
        </p:txBody>
      </p:sp>
      <p:sp>
        <p:nvSpPr>
          <p:cNvPr id="29" name="Rectangle 28"/>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30" name="Rectangle 29"/>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31" name="Rectangle 30"/>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
        <p:nvSpPr>
          <p:cNvPr id="23" name="TextBox 22"/>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chemeClr val="tx1">
                    <a:lumMod val="50000"/>
                    <a:lumOff val="50000"/>
                  </a:schemeClr>
                </a:solidFill>
                <a:latin typeface="Avenir Heavy"/>
                <a:cs typeface="Avenir Heavy"/>
              </a:rPr>
              <a:t>Jenny Wang</a:t>
            </a:r>
          </a:p>
          <a:p>
            <a:pPr>
              <a:lnSpc>
                <a:spcPct val="50000"/>
              </a:lnSpc>
            </a:pPr>
            <a:endParaRPr lang="en-US" sz="2000" dirty="0">
              <a:solidFill>
                <a:schemeClr val="tx1">
                  <a:lumMod val="50000"/>
                  <a:lumOff val="50000"/>
                </a:schemeClr>
              </a:solidFill>
              <a:latin typeface="Avenir Light"/>
              <a:cs typeface="Avenir Light"/>
            </a:endParaRPr>
          </a:p>
          <a:p>
            <a:r>
              <a:rPr lang="en-US" sz="2000" dirty="0" smtClean="0">
                <a:solidFill>
                  <a:schemeClr val="tx1">
                    <a:lumMod val="50000"/>
                    <a:lumOff val="50000"/>
                  </a:schemeClr>
                </a:solidFill>
                <a:latin typeface="Avenir Light"/>
                <a:cs typeface="Avenir Light"/>
              </a:rPr>
              <a:t> Human-Centered</a:t>
            </a:r>
          </a:p>
          <a:p>
            <a:r>
              <a:rPr lang="en-US" sz="2000" dirty="0" smtClean="0">
                <a:solidFill>
                  <a:schemeClr val="tx1">
                    <a:lumMod val="50000"/>
                    <a:lumOff val="50000"/>
                  </a:schemeClr>
                </a:solidFill>
                <a:latin typeface="Avenir Light"/>
                <a:cs typeface="Avenir Light"/>
              </a:rPr>
              <a:t> Designer</a:t>
            </a:r>
            <a:endParaRPr lang="en-US" sz="2000" dirty="0">
              <a:solidFill>
                <a:schemeClr val="tx1">
                  <a:lumMod val="50000"/>
                  <a:lumOff val="50000"/>
                </a:schemeClr>
              </a:solidFill>
              <a:latin typeface="Avenir Light"/>
              <a:cs typeface="Avenir Light"/>
            </a:endParaRPr>
          </a:p>
        </p:txBody>
      </p:sp>
      <p:pic>
        <p:nvPicPr>
          <p:cNvPr id="4" name="Picture 3" descr="d24eb3_e2baaf25c2e546a9881a2ac49e981b8b.png_srz_p_600_361_75_22_0.50_1.20_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329" y="6123432"/>
            <a:ext cx="6527800" cy="3927560"/>
          </a:xfrm>
          <a:prstGeom prst="rect">
            <a:avLst/>
          </a:prstGeom>
        </p:spPr>
      </p:pic>
      <p:pic>
        <p:nvPicPr>
          <p:cNvPr id="7" name="Picture 6" descr="d24eb3_eb7168d6a3ee4a2f91931d28126987e7.jpg_srz_p_598_462_75_22_0.50_1.20_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328" y="10624311"/>
            <a:ext cx="2943072" cy="2273745"/>
          </a:xfrm>
          <a:prstGeom prst="rect">
            <a:avLst/>
          </a:prstGeom>
        </p:spPr>
      </p:pic>
      <p:pic>
        <p:nvPicPr>
          <p:cNvPr id="8" name="Picture 7" descr="d24eb3_d64032d7bdea4f02bf7d5a6e89efddba.jpg_srz_p_598_462_75_22_0.50_1.20_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320" y="10624310"/>
            <a:ext cx="2954809" cy="2282813"/>
          </a:xfrm>
          <a:prstGeom prst="rect">
            <a:avLst/>
          </a:prstGeom>
        </p:spPr>
      </p:pic>
      <p:pic>
        <p:nvPicPr>
          <p:cNvPr id="9" name="Picture 8" descr="d24eb3_9c8593708f0348449dd13fc778bc2db3.jpg_srz_p_598_448_75_22_0.50_1.20_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556534" y="14587118"/>
            <a:ext cx="5676900" cy="4252928"/>
          </a:xfrm>
          <a:prstGeom prst="rect">
            <a:avLst/>
          </a:prstGeom>
        </p:spPr>
      </p:pic>
    </p:spTree>
    <p:extLst>
      <p:ext uri="{BB962C8B-B14F-4D97-AF65-F5344CB8AC3E}">
        <p14:creationId xmlns:p14="http://schemas.microsoft.com/office/powerpoint/2010/main" val="16510349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387</TotalTime>
  <Words>1061</Words>
  <Application>Microsoft Macintosh PowerPoint</Application>
  <PresentationFormat>Custom</PresentationFormat>
  <Paragraphs>169</Paragraphs>
  <Slides>13</Slides>
  <Notes>2</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Wang</dc:creator>
  <cp:lastModifiedBy>Jenny Wang</cp:lastModifiedBy>
  <cp:revision>37</cp:revision>
  <dcterms:created xsi:type="dcterms:W3CDTF">2015-10-26T14:39:51Z</dcterms:created>
  <dcterms:modified xsi:type="dcterms:W3CDTF">2015-11-02T16:56:23Z</dcterms:modified>
</cp:coreProperties>
</file>